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
  </p:notesMasterIdLst>
  <p:sldIdLst>
    <p:sldId id="260" r:id="rId5"/>
    <p:sldId id="258" r:id="rId6"/>
    <p:sldId id="259" r:id="rId7"/>
    <p:sldId id="275" r:id="rId8"/>
    <p:sldId id="274" r:id="rId9"/>
    <p:sldId id="277" r:id="rId10"/>
    <p:sldId id="27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1C1F75-020F-4CB6-B690-C616CAC88834}" v="6" dt="2019-10-07T17:11:50.0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7"/>
    <p:restoredTop sz="94663"/>
  </p:normalViewPr>
  <p:slideViewPr>
    <p:cSldViewPr snapToGrid="0" snapToObjects="1">
      <p:cViewPr varScale="1">
        <p:scale>
          <a:sx n="81" d="100"/>
          <a:sy n="81" d="100"/>
        </p:scale>
        <p:origin x="725" y="48"/>
      </p:cViewPr>
      <p:guideLst/>
    </p:cSldViewPr>
  </p:slideViewPr>
  <p:notesTextViewPr>
    <p:cViewPr>
      <p:scale>
        <a:sx n="1" d="1"/>
        <a:sy n="1" d="1"/>
      </p:scale>
      <p:origin x="0" y="0"/>
    </p:cViewPr>
  </p:notesTextViewPr>
  <p:notesViewPr>
    <p:cSldViewPr snapToGrid="0" snapToObjects="1">
      <p:cViewPr varScale="1">
        <p:scale>
          <a:sx n="65" d="100"/>
          <a:sy n="65" d="100"/>
        </p:scale>
        <p:origin x="3154" y="5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590BAD-2FFD-460C-A5E0-66FDE0498D4B}" type="datetimeFigureOut">
              <a:rPr lang="en-GB" smtClean="0"/>
              <a:t>08/10/2019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BC4708-A327-4BB6-9CCD-CEE56176B2C8}" type="slidenum">
              <a:rPr lang="en-GB" smtClean="0"/>
              <a:t>‹#›</a:t>
            </a:fld>
            <a:endParaRPr lang="en-GB"/>
          </a:p>
        </p:txBody>
      </p:sp>
    </p:spTree>
    <p:extLst>
      <p:ext uri="{BB962C8B-B14F-4D97-AF65-F5344CB8AC3E}">
        <p14:creationId xmlns:p14="http://schemas.microsoft.com/office/powerpoint/2010/main" val="3826346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3BC4708-A327-4BB6-9CCD-CEE56176B2C8}" type="slidenum">
              <a:rPr lang="en-GB" smtClean="0"/>
              <a:t>1</a:t>
            </a:fld>
            <a:endParaRPr lang="en-GB"/>
          </a:p>
        </p:txBody>
      </p:sp>
    </p:spTree>
    <p:extLst>
      <p:ext uri="{BB962C8B-B14F-4D97-AF65-F5344CB8AC3E}">
        <p14:creationId xmlns:p14="http://schemas.microsoft.com/office/powerpoint/2010/main" val="4091609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Ask them:</a:t>
            </a:r>
            <a:endParaRPr lang="en-US" dirty="0"/>
          </a:p>
          <a:p>
            <a:r>
              <a:rPr lang="en-GB" dirty="0"/>
              <a:t>Raise your hand if you have ever faced a challenging time or a problem in life (you won’t ask them to share this!) </a:t>
            </a:r>
            <a:r>
              <a:rPr lang="en-GB" i="1" dirty="0"/>
              <a:t>Most people will raise their hands. </a:t>
            </a:r>
            <a:endParaRPr lang="en-US" dirty="0"/>
          </a:p>
          <a:p>
            <a:r>
              <a:rPr lang="en-GB" i="1" dirty="0"/>
              <a:t> </a:t>
            </a:r>
            <a:endParaRPr lang="en-US" dirty="0"/>
          </a:p>
          <a:p>
            <a:r>
              <a:rPr lang="en-GB" b="1" dirty="0"/>
              <a:t>Say</a:t>
            </a:r>
            <a:r>
              <a:rPr lang="en-GB" dirty="0"/>
              <a:t> Problems will arise in life for all of us– it’s part of life. Everyone faces challenges, in fact that’s normal. Often young people are not explicitly told that problems are normal and if they are facing a tough time it’s not anything unusual.</a:t>
            </a:r>
            <a:endParaRPr lang="en-US" dirty="0"/>
          </a:p>
          <a:p>
            <a:r>
              <a:rPr lang="en-GB" b="1" dirty="0"/>
              <a:t> </a:t>
            </a:r>
            <a:endParaRPr lang="en-GB" dirty="0"/>
          </a:p>
          <a:p>
            <a:r>
              <a:rPr lang="en-GB" dirty="0"/>
              <a:t>Sometimes as adults we not always explicit in helping YP see that some of the challenges that they are experiencing are normal and that many young people go through what they are going through. They are not alone. Most us carry anxieties and vulnerabilities. </a:t>
            </a:r>
            <a:endParaRPr lang="en-US" dirty="0"/>
          </a:p>
          <a:p>
            <a:r>
              <a:rPr lang="en-GB" dirty="0"/>
              <a:t>  Many experience distress at life events, loss, change, relationship issues, self doubt. We know that as adults many of us will at some point in our lives suffer with some form of mental health problem or at the least mental distress of some kind.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We cannot predict nor prevent </a:t>
            </a:r>
            <a:r>
              <a:rPr lang="en-GB" dirty="0"/>
              <a:t>everything that may happen to a child but we can </a:t>
            </a:r>
            <a:r>
              <a:rPr lang="en-GB" b="1" dirty="0"/>
              <a:t>equip </a:t>
            </a:r>
            <a:r>
              <a:rPr lang="en-GB" dirty="0"/>
              <a:t>them with tools so that they are prepared and able to cope better with whatever comes along.</a:t>
            </a:r>
          </a:p>
          <a:p>
            <a:endParaRPr lang="en-GB" dirty="0"/>
          </a:p>
        </p:txBody>
      </p:sp>
      <p:sp>
        <p:nvSpPr>
          <p:cNvPr id="4" name="Slide Number Placeholder 3"/>
          <p:cNvSpPr>
            <a:spLocks noGrp="1"/>
          </p:cNvSpPr>
          <p:nvPr>
            <p:ph type="sldNum" sz="quarter" idx="5"/>
          </p:nvPr>
        </p:nvSpPr>
        <p:spPr/>
        <p:txBody>
          <a:bodyPr/>
          <a:lstStyle/>
          <a:p>
            <a:fld id="{13BC4708-A327-4BB6-9CCD-CEE56176B2C8}" type="slidenum">
              <a:rPr lang="en-GB" smtClean="0"/>
              <a:t>2</a:t>
            </a:fld>
            <a:endParaRPr lang="en-GB"/>
          </a:p>
        </p:txBody>
      </p:sp>
    </p:spTree>
    <p:extLst>
      <p:ext uri="{BB962C8B-B14F-4D97-AF65-F5344CB8AC3E}">
        <p14:creationId xmlns:p14="http://schemas.microsoft.com/office/powerpoint/2010/main" val="1214159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D2E5D-7B73-A847-9873-6FFE0AEC535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189C052-C840-CA46-B4B9-09092A24A8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2C69D86-A94F-A24E-BB33-DC200CD52C6E}"/>
              </a:ext>
            </a:extLst>
          </p:cNvPr>
          <p:cNvSpPr>
            <a:spLocks noGrp="1"/>
          </p:cNvSpPr>
          <p:nvPr>
            <p:ph type="dt" sz="half" idx="10"/>
          </p:nvPr>
        </p:nvSpPr>
        <p:spPr/>
        <p:txBody>
          <a:bodyPr/>
          <a:lstStyle/>
          <a:p>
            <a:fld id="{A0251DE2-56DB-F847-BA09-BC648B56C124}" type="datetimeFigureOut">
              <a:rPr lang="en-US" smtClean="0"/>
              <a:t>10/8/2019</a:t>
            </a:fld>
            <a:endParaRPr lang="en-US"/>
          </a:p>
        </p:txBody>
      </p:sp>
      <p:sp>
        <p:nvSpPr>
          <p:cNvPr id="5" name="Footer Placeholder 4">
            <a:extLst>
              <a:ext uri="{FF2B5EF4-FFF2-40B4-BE49-F238E27FC236}">
                <a16:creationId xmlns:a16="http://schemas.microsoft.com/office/drawing/2014/main" id="{859A9EAB-F92A-6B48-BCCB-B86621DA00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6AA15E-80AC-0F4A-A7E5-3A5C2B36F7AD}"/>
              </a:ext>
            </a:extLst>
          </p:cNvPr>
          <p:cNvSpPr>
            <a:spLocks noGrp="1"/>
          </p:cNvSpPr>
          <p:nvPr>
            <p:ph type="sldNum" sz="quarter" idx="12"/>
          </p:nvPr>
        </p:nvSpPr>
        <p:spPr/>
        <p:txBody>
          <a:bodyPr/>
          <a:lstStyle/>
          <a:p>
            <a:fld id="{12AC9A90-75F3-0845-810E-D43750B7C663}" type="slidenum">
              <a:rPr lang="en-US" smtClean="0"/>
              <a:t>‹#›</a:t>
            </a:fld>
            <a:endParaRPr lang="en-US"/>
          </a:p>
        </p:txBody>
      </p:sp>
    </p:spTree>
    <p:extLst>
      <p:ext uri="{BB962C8B-B14F-4D97-AF65-F5344CB8AC3E}">
        <p14:creationId xmlns:p14="http://schemas.microsoft.com/office/powerpoint/2010/main" val="3623516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EEFCD-8251-694C-8521-FD1BA6E690F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201314-7EA1-9547-9BED-B9A703FDCA1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A9BB553-2018-0249-8978-F72B114E28B2}"/>
              </a:ext>
            </a:extLst>
          </p:cNvPr>
          <p:cNvSpPr>
            <a:spLocks noGrp="1"/>
          </p:cNvSpPr>
          <p:nvPr>
            <p:ph type="dt" sz="half" idx="10"/>
          </p:nvPr>
        </p:nvSpPr>
        <p:spPr/>
        <p:txBody>
          <a:bodyPr/>
          <a:lstStyle/>
          <a:p>
            <a:fld id="{A0251DE2-56DB-F847-BA09-BC648B56C124}" type="datetimeFigureOut">
              <a:rPr lang="en-US" smtClean="0"/>
              <a:t>10/8/2019</a:t>
            </a:fld>
            <a:endParaRPr lang="en-US"/>
          </a:p>
        </p:txBody>
      </p:sp>
      <p:sp>
        <p:nvSpPr>
          <p:cNvPr id="5" name="Footer Placeholder 4">
            <a:extLst>
              <a:ext uri="{FF2B5EF4-FFF2-40B4-BE49-F238E27FC236}">
                <a16:creationId xmlns:a16="http://schemas.microsoft.com/office/drawing/2014/main" id="{766F4BE0-4B23-2647-AF0F-E8CD8DAB4E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D5C170-5F16-C146-9E30-F383BB0CC882}"/>
              </a:ext>
            </a:extLst>
          </p:cNvPr>
          <p:cNvSpPr>
            <a:spLocks noGrp="1"/>
          </p:cNvSpPr>
          <p:nvPr>
            <p:ph type="sldNum" sz="quarter" idx="12"/>
          </p:nvPr>
        </p:nvSpPr>
        <p:spPr/>
        <p:txBody>
          <a:bodyPr/>
          <a:lstStyle/>
          <a:p>
            <a:fld id="{12AC9A90-75F3-0845-810E-D43750B7C663}" type="slidenum">
              <a:rPr lang="en-US" smtClean="0"/>
              <a:t>‹#›</a:t>
            </a:fld>
            <a:endParaRPr lang="en-US"/>
          </a:p>
        </p:txBody>
      </p:sp>
    </p:spTree>
    <p:extLst>
      <p:ext uri="{BB962C8B-B14F-4D97-AF65-F5344CB8AC3E}">
        <p14:creationId xmlns:p14="http://schemas.microsoft.com/office/powerpoint/2010/main" val="1630472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E53F8B-617E-5D40-A44C-A1C12EBEADB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7A97C41-C270-F549-99BA-BF3F11FB840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82E825-1799-9540-8B5D-62CA23BC2758}"/>
              </a:ext>
            </a:extLst>
          </p:cNvPr>
          <p:cNvSpPr>
            <a:spLocks noGrp="1"/>
          </p:cNvSpPr>
          <p:nvPr>
            <p:ph type="dt" sz="half" idx="10"/>
          </p:nvPr>
        </p:nvSpPr>
        <p:spPr/>
        <p:txBody>
          <a:bodyPr/>
          <a:lstStyle/>
          <a:p>
            <a:fld id="{A0251DE2-56DB-F847-BA09-BC648B56C124}" type="datetimeFigureOut">
              <a:rPr lang="en-US" smtClean="0"/>
              <a:t>10/8/2019</a:t>
            </a:fld>
            <a:endParaRPr lang="en-US"/>
          </a:p>
        </p:txBody>
      </p:sp>
      <p:sp>
        <p:nvSpPr>
          <p:cNvPr id="5" name="Footer Placeholder 4">
            <a:extLst>
              <a:ext uri="{FF2B5EF4-FFF2-40B4-BE49-F238E27FC236}">
                <a16:creationId xmlns:a16="http://schemas.microsoft.com/office/drawing/2014/main" id="{1F22F4AA-404A-C54E-84F5-46D70878C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3F4A38-5CC7-3F4E-B62B-828995CE05B7}"/>
              </a:ext>
            </a:extLst>
          </p:cNvPr>
          <p:cNvSpPr>
            <a:spLocks noGrp="1"/>
          </p:cNvSpPr>
          <p:nvPr>
            <p:ph type="sldNum" sz="quarter" idx="12"/>
          </p:nvPr>
        </p:nvSpPr>
        <p:spPr/>
        <p:txBody>
          <a:bodyPr/>
          <a:lstStyle/>
          <a:p>
            <a:fld id="{12AC9A90-75F3-0845-810E-D43750B7C663}" type="slidenum">
              <a:rPr lang="en-US" smtClean="0"/>
              <a:t>‹#›</a:t>
            </a:fld>
            <a:endParaRPr lang="en-US"/>
          </a:p>
        </p:txBody>
      </p:sp>
    </p:spTree>
    <p:extLst>
      <p:ext uri="{BB962C8B-B14F-4D97-AF65-F5344CB8AC3E}">
        <p14:creationId xmlns:p14="http://schemas.microsoft.com/office/powerpoint/2010/main" val="1066106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5EFEF-9CE5-744F-878C-76EC971B793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1E85132-103A-AD43-8588-9960B6023B4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C30C180-145C-C649-88EC-B4010A3A8927}"/>
              </a:ext>
            </a:extLst>
          </p:cNvPr>
          <p:cNvSpPr>
            <a:spLocks noGrp="1"/>
          </p:cNvSpPr>
          <p:nvPr>
            <p:ph type="dt" sz="half" idx="10"/>
          </p:nvPr>
        </p:nvSpPr>
        <p:spPr/>
        <p:txBody>
          <a:bodyPr/>
          <a:lstStyle/>
          <a:p>
            <a:fld id="{A0251DE2-56DB-F847-BA09-BC648B56C124}" type="datetimeFigureOut">
              <a:rPr lang="en-US" smtClean="0"/>
              <a:t>10/8/2019</a:t>
            </a:fld>
            <a:endParaRPr lang="en-US"/>
          </a:p>
        </p:txBody>
      </p:sp>
      <p:sp>
        <p:nvSpPr>
          <p:cNvPr id="5" name="Footer Placeholder 4">
            <a:extLst>
              <a:ext uri="{FF2B5EF4-FFF2-40B4-BE49-F238E27FC236}">
                <a16:creationId xmlns:a16="http://schemas.microsoft.com/office/drawing/2014/main" id="{3AA92E18-740D-DC45-9232-263177DD4B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CB359C-9937-2E4D-A636-67FD7D1878F9}"/>
              </a:ext>
            </a:extLst>
          </p:cNvPr>
          <p:cNvSpPr>
            <a:spLocks noGrp="1"/>
          </p:cNvSpPr>
          <p:nvPr>
            <p:ph type="sldNum" sz="quarter" idx="12"/>
          </p:nvPr>
        </p:nvSpPr>
        <p:spPr/>
        <p:txBody>
          <a:bodyPr/>
          <a:lstStyle/>
          <a:p>
            <a:fld id="{12AC9A90-75F3-0845-810E-D43750B7C663}" type="slidenum">
              <a:rPr lang="en-US" smtClean="0"/>
              <a:t>‹#›</a:t>
            </a:fld>
            <a:endParaRPr lang="en-US"/>
          </a:p>
        </p:txBody>
      </p:sp>
    </p:spTree>
    <p:extLst>
      <p:ext uri="{BB962C8B-B14F-4D97-AF65-F5344CB8AC3E}">
        <p14:creationId xmlns:p14="http://schemas.microsoft.com/office/powerpoint/2010/main" val="2085384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4F72D-E1CA-9740-9AC5-D73BDEB51C6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A38A4C1-B494-8449-9B6B-C3DB38AF56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4C65E3F-E84E-644F-94D1-2A1AFD6B6329}"/>
              </a:ext>
            </a:extLst>
          </p:cNvPr>
          <p:cNvSpPr>
            <a:spLocks noGrp="1"/>
          </p:cNvSpPr>
          <p:nvPr>
            <p:ph type="dt" sz="half" idx="10"/>
          </p:nvPr>
        </p:nvSpPr>
        <p:spPr/>
        <p:txBody>
          <a:bodyPr/>
          <a:lstStyle/>
          <a:p>
            <a:fld id="{A0251DE2-56DB-F847-BA09-BC648B56C124}" type="datetimeFigureOut">
              <a:rPr lang="en-US" smtClean="0"/>
              <a:t>10/8/2019</a:t>
            </a:fld>
            <a:endParaRPr lang="en-US"/>
          </a:p>
        </p:txBody>
      </p:sp>
      <p:sp>
        <p:nvSpPr>
          <p:cNvPr id="5" name="Footer Placeholder 4">
            <a:extLst>
              <a:ext uri="{FF2B5EF4-FFF2-40B4-BE49-F238E27FC236}">
                <a16:creationId xmlns:a16="http://schemas.microsoft.com/office/drawing/2014/main" id="{081954FD-0AD5-1F44-8A8B-7A627FE763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98E0B6-F9DB-7043-AEF1-9BA18DF8925F}"/>
              </a:ext>
            </a:extLst>
          </p:cNvPr>
          <p:cNvSpPr>
            <a:spLocks noGrp="1"/>
          </p:cNvSpPr>
          <p:nvPr>
            <p:ph type="sldNum" sz="quarter" idx="12"/>
          </p:nvPr>
        </p:nvSpPr>
        <p:spPr/>
        <p:txBody>
          <a:bodyPr/>
          <a:lstStyle/>
          <a:p>
            <a:fld id="{12AC9A90-75F3-0845-810E-D43750B7C663}" type="slidenum">
              <a:rPr lang="en-US" smtClean="0"/>
              <a:t>‹#›</a:t>
            </a:fld>
            <a:endParaRPr lang="en-US"/>
          </a:p>
        </p:txBody>
      </p:sp>
    </p:spTree>
    <p:extLst>
      <p:ext uri="{BB962C8B-B14F-4D97-AF65-F5344CB8AC3E}">
        <p14:creationId xmlns:p14="http://schemas.microsoft.com/office/powerpoint/2010/main" val="3862698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BD4CB-7230-C242-ACE4-8D5C4AD33A9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B76A8C6-7F3C-4640-BE12-4E8D2370D8B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0F5F145-D944-E446-BEE2-78FE4205CE7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E881BFB-078F-AB4F-BB9B-09958703B7B9}"/>
              </a:ext>
            </a:extLst>
          </p:cNvPr>
          <p:cNvSpPr>
            <a:spLocks noGrp="1"/>
          </p:cNvSpPr>
          <p:nvPr>
            <p:ph type="dt" sz="half" idx="10"/>
          </p:nvPr>
        </p:nvSpPr>
        <p:spPr/>
        <p:txBody>
          <a:bodyPr/>
          <a:lstStyle/>
          <a:p>
            <a:fld id="{A0251DE2-56DB-F847-BA09-BC648B56C124}" type="datetimeFigureOut">
              <a:rPr lang="en-US" smtClean="0"/>
              <a:t>10/8/2019</a:t>
            </a:fld>
            <a:endParaRPr lang="en-US"/>
          </a:p>
        </p:txBody>
      </p:sp>
      <p:sp>
        <p:nvSpPr>
          <p:cNvPr id="6" name="Footer Placeholder 5">
            <a:extLst>
              <a:ext uri="{FF2B5EF4-FFF2-40B4-BE49-F238E27FC236}">
                <a16:creationId xmlns:a16="http://schemas.microsoft.com/office/drawing/2014/main" id="{3FA689BD-CED0-8746-88C9-BCFEB6D0DC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ADF26-8F8D-2143-BA5D-6FB829E35004}"/>
              </a:ext>
            </a:extLst>
          </p:cNvPr>
          <p:cNvSpPr>
            <a:spLocks noGrp="1"/>
          </p:cNvSpPr>
          <p:nvPr>
            <p:ph type="sldNum" sz="quarter" idx="12"/>
          </p:nvPr>
        </p:nvSpPr>
        <p:spPr/>
        <p:txBody>
          <a:bodyPr/>
          <a:lstStyle/>
          <a:p>
            <a:fld id="{12AC9A90-75F3-0845-810E-D43750B7C663}" type="slidenum">
              <a:rPr lang="en-US" smtClean="0"/>
              <a:t>‹#›</a:t>
            </a:fld>
            <a:endParaRPr lang="en-US"/>
          </a:p>
        </p:txBody>
      </p:sp>
    </p:spTree>
    <p:extLst>
      <p:ext uri="{BB962C8B-B14F-4D97-AF65-F5344CB8AC3E}">
        <p14:creationId xmlns:p14="http://schemas.microsoft.com/office/powerpoint/2010/main" val="85655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A9A28-7EAA-2944-B5FF-220DE7B048D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48842D8-5F4B-BD40-946A-863AC18170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5080D1F-6212-754E-99CB-EEEB353BDE7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E0B261C-817E-4F4F-AFF0-83B2E35EDE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5F5A827-C602-EE48-B719-ECE8916E5B2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ED4F7F2-EA1E-294D-82C9-F0D011BF87BB}"/>
              </a:ext>
            </a:extLst>
          </p:cNvPr>
          <p:cNvSpPr>
            <a:spLocks noGrp="1"/>
          </p:cNvSpPr>
          <p:nvPr>
            <p:ph type="dt" sz="half" idx="10"/>
          </p:nvPr>
        </p:nvSpPr>
        <p:spPr/>
        <p:txBody>
          <a:bodyPr/>
          <a:lstStyle/>
          <a:p>
            <a:fld id="{A0251DE2-56DB-F847-BA09-BC648B56C124}" type="datetimeFigureOut">
              <a:rPr lang="en-US" smtClean="0"/>
              <a:t>10/8/2019</a:t>
            </a:fld>
            <a:endParaRPr lang="en-US"/>
          </a:p>
        </p:txBody>
      </p:sp>
      <p:sp>
        <p:nvSpPr>
          <p:cNvPr id="8" name="Footer Placeholder 7">
            <a:extLst>
              <a:ext uri="{FF2B5EF4-FFF2-40B4-BE49-F238E27FC236}">
                <a16:creationId xmlns:a16="http://schemas.microsoft.com/office/drawing/2014/main" id="{A2DAFA5C-E448-AF43-BF17-70EFFE5D3A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FD0040-7C3A-8846-8F0C-E267C8268E42}"/>
              </a:ext>
            </a:extLst>
          </p:cNvPr>
          <p:cNvSpPr>
            <a:spLocks noGrp="1"/>
          </p:cNvSpPr>
          <p:nvPr>
            <p:ph type="sldNum" sz="quarter" idx="12"/>
          </p:nvPr>
        </p:nvSpPr>
        <p:spPr/>
        <p:txBody>
          <a:bodyPr/>
          <a:lstStyle/>
          <a:p>
            <a:fld id="{12AC9A90-75F3-0845-810E-D43750B7C663}" type="slidenum">
              <a:rPr lang="en-US" smtClean="0"/>
              <a:t>‹#›</a:t>
            </a:fld>
            <a:endParaRPr lang="en-US"/>
          </a:p>
        </p:txBody>
      </p:sp>
    </p:spTree>
    <p:extLst>
      <p:ext uri="{BB962C8B-B14F-4D97-AF65-F5344CB8AC3E}">
        <p14:creationId xmlns:p14="http://schemas.microsoft.com/office/powerpoint/2010/main" val="656361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7D824-6245-B348-A5B0-B5370BF79EC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2ABB58E-62D4-F24D-A38C-285324E5008E}"/>
              </a:ext>
            </a:extLst>
          </p:cNvPr>
          <p:cNvSpPr>
            <a:spLocks noGrp="1"/>
          </p:cNvSpPr>
          <p:nvPr>
            <p:ph type="dt" sz="half" idx="10"/>
          </p:nvPr>
        </p:nvSpPr>
        <p:spPr/>
        <p:txBody>
          <a:bodyPr/>
          <a:lstStyle/>
          <a:p>
            <a:fld id="{A0251DE2-56DB-F847-BA09-BC648B56C124}" type="datetimeFigureOut">
              <a:rPr lang="en-US" smtClean="0"/>
              <a:t>10/8/2019</a:t>
            </a:fld>
            <a:endParaRPr lang="en-US"/>
          </a:p>
        </p:txBody>
      </p:sp>
      <p:sp>
        <p:nvSpPr>
          <p:cNvPr id="4" name="Footer Placeholder 3">
            <a:extLst>
              <a:ext uri="{FF2B5EF4-FFF2-40B4-BE49-F238E27FC236}">
                <a16:creationId xmlns:a16="http://schemas.microsoft.com/office/drawing/2014/main" id="{272DBBCE-4BF5-884C-9965-5A7D695A1C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F5BCAD-6089-8248-9DAE-BE1FB96D958F}"/>
              </a:ext>
            </a:extLst>
          </p:cNvPr>
          <p:cNvSpPr>
            <a:spLocks noGrp="1"/>
          </p:cNvSpPr>
          <p:nvPr>
            <p:ph type="sldNum" sz="quarter" idx="12"/>
          </p:nvPr>
        </p:nvSpPr>
        <p:spPr/>
        <p:txBody>
          <a:bodyPr/>
          <a:lstStyle/>
          <a:p>
            <a:fld id="{12AC9A90-75F3-0845-810E-D43750B7C663}" type="slidenum">
              <a:rPr lang="en-US" smtClean="0"/>
              <a:t>‹#›</a:t>
            </a:fld>
            <a:endParaRPr lang="en-US"/>
          </a:p>
        </p:txBody>
      </p:sp>
    </p:spTree>
    <p:extLst>
      <p:ext uri="{BB962C8B-B14F-4D97-AF65-F5344CB8AC3E}">
        <p14:creationId xmlns:p14="http://schemas.microsoft.com/office/powerpoint/2010/main" val="2634158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5B33A8-B8BA-614A-B5BB-AAFD0CD84DAD}"/>
              </a:ext>
            </a:extLst>
          </p:cNvPr>
          <p:cNvSpPr>
            <a:spLocks noGrp="1"/>
          </p:cNvSpPr>
          <p:nvPr>
            <p:ph type="dt" sz="half" idx="10"/>
          </p:nvPr>
        </p:nvSpPr>
        <p:spPr/>
        <p:txBody>
          <a:bodyPr/>
          <a:lstStyle/>
          <a:p>
            <a:fld id="{A0251DE2-56DB-F847-BA09-BC648B56C124}" type="datetimeFigureOut">
              <a:rPr lang="en-US" smtClean="0"/>
              <a:t>10/8/2019</a:t>
            </a:fld>
            <a:endParaRPr lang="en-US"/>
          </a:p>
        </p:txBody>
      </p:sp>
      <p:sp>
        <p:nvSpPr>
          <p:cNvPr id="3" name="Footer Placeholder 2">
            <a:extLst>
              <a:ext uri="{FF2B5EF4-FFF2-40B4-BE49-F238E27FC236}">
                <a16:creationId xmlns:a16="http://schemas.microsoft.com/office/drawing/2014/main" id="{5C76507A-4D48-B343-9F53-30E134601C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732C6A-7B87-1B4A-B741-295D5A3F7356}"/>
              </a:ext>
            </a:extLst>
          </p:cNvPr>
          <p:cNvSpPr>
            <a:spLocks noGrp="1"/>
          </p:cNvSpPr>
          <p:nvPr>
            <p:ph type="sldNum" sz="quarter" idx="12"/>
          </p:nvPr>
        </p:nvSpPr>
        <p:spPr/>
        <p:txBody>
          <a:bodyPr/>
          <a:lstStyle/>
          <a:p>
            <a:fld id="{12AC9A90-75F3-0845-810E-D43750B7C663}" type="slidenum">
              <a:rPr lang="en-US" smtClean="0"/>
              <a:t>‹#›</a:t>
            </a:fld>
            <a:endParaRPr lang="en-US"/>
          </a:p>
        </p:txBody>
      </p:sp>
    </p:spTree>
    <p:extLst>
      <p:ext uri="{BB962C8B-B14F-4D97-AF65-F5344CB8AC3E}">
        <p14:creationId xmlns:p14="http://schemas.microsoft.com/office/powerpoint/2010/main" val="788020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65096-3B09-0C40-A4EF-BA89D717DAD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D196F19-D296-B849-BEC3-8B55CC9BC9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209F00D-C15E-204C-9CC3-DD2E1A2FD5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7D53AF8-5C4D-2340-B936-D79CA12180ED}"/>
              </a:ext>
            </a:extLst>
          </p:cNvPr>
          <p:cNvSpPr>
            <a:spLocks noGrp="1"/>
          </p:cNvSpPr>
          <p:nvPr>
            <p:ph type="dt" sz="half" idx="10"/>
          </p:nvPr>
        </p:nvSpPr>
        <p:spPr/>
        <p:txBody>
          <a:bodyPr/>
          <a:lstStyle/>
          <a:p>
            <a:fld id="{A0251DE2-56DB-F847-BA09-BC648B56C124}" type="datetimeFigureOut">
              <a:rPr lang="en-US" smtClean="0"/>
              <a:t>10/8/2019</a:t>
            </a:fld>
            <a:endParaRPr lang="en-US"/>
          </a:p>
        </p:txBody>
      </p:sp>
      <p:sp>
        <p:nvSpPr>
          <p:cNvPr id="6" name="Footer Placeholder 5">
            <a:extLst>
              <a:ext uri="{FF2B5EF4-FFF2-40B4-BE49-F238E27FC236}">
                <a16:creationId xmlns:a16="http://schemas.microsoft.com/office/drawing/2014/main" id="{DFCFE7F4-EEDA-284B-820D-DFB93286D2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C8832E-4D29-9E43-A14A-558E16D7C1AA}"/>
              </a:ext>
            </a:extLst>
          </p:cNvPr>
          <p:cNvSpPr>
            <a:spLocks noGrp="1"/>
          </p:cNvSpPr>
          <p:nvPr>
            <p:ph type="sldNum" sz="quarter" idx="12"/>
          </p:nvPr>
        </p:nvSpPr>
        <p:spPr/>
        <p:txBody>
          <a:bodyPr/>
          <a:lstStyle/>
          <a:p>
            <a:fld id="{12AC9A90-75F3-0845-810E-D43750B7C663}" type="slidenum">
              <a:rPr lang="en-US" smtClean="0"/>
              <a:t>‹#›</a:t>
            </a:fld>
            <a:endParaRPr lang="en-US"/>
          </a:p>
        </p:txBody>
      </p:sp>
    </p:spTree>
    <p:extLst>
      <p:ext uri="{BB962C8B-B14F-4D97-AF65-F5344CB8AC3E}">
        <p14:creationId xmlns:p14="http://schemas.microsoft.com/office/powerpoint/2010/main" val="2994159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697DF-672E-0A42-898E-6C697B2876C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C1D3261-B5A8-894A-8620-936BFFD60F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005D2D-73FB-FB48-94CA-4293D59274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D9DC75F-5E9D-8E4A-9DBD-18D40587981D}"/>
              </a:ext>
            </a:extLst>
          </p:cNvPr>
          <p:cNvSpPr>
            <a:spLocks noGrp="1"/>
          </p:cNvSpPr>
          <p:nvPr>
            <p:ph type="dt" sz="half" idx="10"/>
          </p:nvPr>
        </p:nvSpPr>
        <p:spPr/>
        <p:txBody>
          <a:bodyPr/>
          <a:lstStyle/>
          <a:p>
            <a:fld id="{A0251DE2-56DB-F847-BA09-BC648B56C124}" type="datetimeFigureOut">
              <a:rPr lang="en-US" smtClean="0"/>
              <a:t>10/8/2019</a:t>
            </a:fld>
            <a:endParaRPr lang="en-US"/>
          </a:p>
        </p:txBody>
      </p:sp>
      <p:sp>
        <p:nvSpPr>
          <p:cNvPr id="6" name="Footer Placeholder 5">
            <a:extLst>
              <a:ext uri="{FF2B5EF4-FFF2-40B4-BE49-F238E27FC236}">
                <a16:creationId xmlns:a16="http://schemas.microsoft.com/office/drawing/2014/main" id="{4181CECB-57EA-DE42-A8A6-8A6B630A83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D9BEB3-3CC6-3742-8610-878CF8B93F19}"/>
              </a:ext>
            </a:extLst>
          </p:cNvPr>
          <p:cNvSpPr>
            <a:spLocks noGrp="1"/>
          </p:cNvSpPr>
          <p:nvPr>
            <p:ph type="sldNum" sz="quarter" idx="12"/>
          </p:nvPr>
        </p:nvSpPr>
        <p:spPr/>
        <p:txBody>
          <a:bodyPr/>
          <a:lstStyle/>
          <a:p>
            <a:fld id="{12AC9A90-75F3-0845-810E-D43750B7C663}" type="slidenum">
              <a:rPr lang="en-US" smtClean="0"/>
              <a:t>‹#›</a:t>
            </a:fld>
            <a:endParaRPr lang="en-US"/>
          </a:p>
        </p:txBody>
      </p:sp>
    </p:spTree>
    <p:extLst>
      <p:ext uri="{BB962C8B-B14F-4D97-AF65-F5344CB8AC3E}">
        <p14:creationId xmlns:p14="http://schemas.microsoft.com/office/powerpoint/2010/main" val="2685339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36BB62-E1BE-BC4B-B736-F3FAF27E11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4F75208-000B-2F4A-9D7C-9A6BF0E4FE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B96B10F-6289-AD42-9D52-6E7A2DC26A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51DE2-56DB-F847-BA09-BC648B56C124}" type="datetimeFigureOut">
              <a:rPr lang="en-US" smtClean="0"/>
              <a:t>10/8/2019</a:t>
            </a:fld>
            <a:endParaRPr lang="en-US"/>
          </a:p>
        </p:txBody>
      </p:sp>
      <p:sp>
        <p:nvSpPr>
          <p:cNvPr id="5" name="Footer Placeholder 4">
            <a:extLst>
              <a:ext uri="{FF2B5EF4-FFF2-40B4-BE49-F238E27FC236}">
                <a16:creationId xmlns:a16="http://schemas.microsoft.com/office/drawing/2014/main" id="{314C873C-EED1-7548-9E4B-57ADD4E91A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B4CC61-5AD7-894B-BB0E-6890708E3C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AC9A90-75F3-0845-810E-D43750B7C663}" type="slidenum">
              <a:rPr lang="en-US" smtClean="0"/>
              <a:t>‹#›</a:t>
            </a:fld>
            <a:endParaRPr lang="en-US"/>
          </a:p>
        </p:txBody>
      </p:sp>
    </p:spTree>
    <p:extLst>
      <p:ext uri="{BB962C8B-B14F-4D97-AF65-F5344CB8AC3E}">
        <p14:creationId xmlns:p14="http://schemas.microsoft.com/office/powerpoint/2010/main" val="3411746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jpg"/><Relationship Id="rId10"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white brick wall&#10;&#10;Description automatically generated">
            <a:extLst>
              <a:ext uri="{FF2B5EF4-FFF2-40B4-BE49-F238E27FC236}">
                <a16:creationId xmlns:a16="http://schemas.microsoft.com/office/drawing/2014/main" id="{9597F02A-02E6-7A47-AFF3-C258895D8D11}"/>
              </a:ext>
            </a:extLst>
          </p:cNvPr>
          <p:cNvPicPr>
            <a:picLocks noChangeAspect="1"/>
          </p:cNvPicPr>
          <p:nvPr/>
        </p:nvPicPr>
        <p:blipFill rotWithShape="1">
          <a:blip r:embed="rId5"/>
          <a:srcRect t="18755" b="18755"/>
          <a:stretch/>
        </p:blipFill>
        <p:spPr>
          <a:xfrm>
            <a:off x="0" y="0"/>
            <a:ext cx="12192000" cy="6858000"/>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D3273CB9-1F06-8340-8924-2EAEC40B3F23}"/>
              </a:ext>
            </a:extLst>
          </p:cNvPr>
          <p:cNvPicPr>
            <a:picLocks noChangeAspect="1"/>
          </p:cNvPicPr>
          <p:nvPr/>
        </p:nvPicPr>
        <p:blipFill>
          <a:blip r:embed="rId6"/>
          <a:stretch>
            <a:fillRect/>
          </a:stretch>
        </p:blipFill>
        <p:spPr>
          <a:xfrm>
            <a:off x="694296" y="797116"/>
            <a:ext cx="10853058" cy="5318578"/>
          </a:xfrm>
          <a:prstGeom prst="rect">
            <a:avLst/>
          </a:prstGeom>
        </p:spPr>
      </p:pic>
      <p:pic>
        <p:nvPicPr>
          <p:cNvPr id="7" name="Picture 6" descr="A picture containing drawing, sign, computer&#10;&#10;Description automatically generated">
            <a:extLst>
              <a:ext uri="{FF2B5EF4-FFF2-40B4-BE49-F238E27FC236}">
                <a16:creationId xmlns:a16="http://schemas.microsoft.com/office/drawing/2014/main" id="{1DD428EA-B79A-5745-82E6-4B58893E76D5}"/>
              </a:ext>
            </a:extLst>
          </p:cNvPr>
          <p:cNvPicPr>
            <a:picLocks noChangeAspect="1"/>
          </p:cNvPicPr>
          <p:nvPr/>
        </p:nvPicPr>
        <p:blipFill>
          <a:blip r:embed="rId7"/>
          <a:stretch>
            <a:fillRect/>
          </a:stretch>
        </p:blipFill>
        <p:spPr>
          <a:xfrm>
            <a:off x="1020204" y="-130628"/>
            <a:ext cx="10151591" cy="1625922"/>
          </a:xfrm>
          <a:prstGeom prst="rect">
            <a:avLst/>
          </a:prstGeom>
        </p:spPr>
      </p:pic>
      <p:pic>
        <p:nvPicPr>
          <p:cNvPr id="12" name="Picture 11" descr="A picture containing television, table&#10;&#10;Description automatically generated">
            <a:extLst>
              <a:ext uri="{FF2B5EF4-FFF2-40B4-BE49-F238E27FC236}">
                <a16:creationId xmlns:a16="http://schemas.microsoft.com/office/drawing/2014/main" id="{E16C6A91-E83D-D44A-8C9B-025B4DA5A998}"/>
              </a:ext>
            </a:extLst>
          </p:cNvPr>
          <p:cNvPicPr>
            <a:picLocks noChangeAspect="1"/>
          </p:cNvPicPr>
          <p:nvPr/>
        </p:nvPicPr>
        <p:blipFill>
          <a:blip r:embed="rId8"/>
          <a:stretch>
            <a:fillRect/>
          </a:stretch>
        </p:blipFill>
        <p:spPr>
          <a:xfrm>
            <a:off x="752354" y="5542639"/>
            <a:ext cx="10795000" cy="1562100"/>
          </a:xfrm>
          <a:prstGeom prst="rect">
            <a:avLst/>
          </a:prstGeom>
        </p:spPr>
      </p:pic>
      <p:sp>
        <p:nvSpPr>
          <p:cNvPr id="3" name="Rectangle 2">
            <a:extLst>
              <a:ext uri="{FF2B5EF4-FFF2-40B4-BE49-F238E27FC236}">
                <a16:creationId xmlns:a16="http://schemas.microsoft.com/office/drawing/2014/main" id="{37A7B478-206E-4ADE-A759-4B0DF18C1BD4}"/>
              </a:ext>
            </a:extLst>
          </p:cNvPr>
          <p:cNvSpPr/>
          <p:nvPr/>
        </p:nvSpPr>
        <p:spPr>
          <a:xfrm>
            <a:off x="2083324" y="1512400"/>
            <a:ext cx="7984503" cy="3970318"/>
          </a:xfrm>
          <a:prstGeom prst="rect">
            <a:avLst/>
          </a:prstGeom>
        </p:spPr>
        <p:txBody>
          <a:bodyPr wrap="square">
            <a:spAutoFit/>
          </a:bodyPr>
          <a:lstStyle/>
          <a:p>
            <a:pPr marL="285750" indent="-28575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Smart Moves for Sixth Form College is an interactive and easy to use resource to help build life long resilience skills. </a:t>
            </a:r>
          </a:p>
          <a:p>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Our capacity to cope with the things that life throws up is a key factor in determining our wellbeing and mental health. </a:t>
            </a:r>
          </a:p>
          <a:p>
            <a:r>
              <a:rPr lang="en-GB" dirty="0">
                <a:latin typeface="Open Sans" panose="020B0606030504020204" pitchFamily="34" charset="0"/>
                <a:ea typeface="Open Sans" panose="020B0606030504020204" pitchFamily="34" charset="0"/>
                <a:cs typeface="Open Sans" panose="020B0606030504020204" pitchFamily="34" charset="0"/>
              </a:rPr>
              <a:t> </a:t>
            </a:r>
          </a:p>
          <a:p>
            <a:pPr marL="285750" indent="-28575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Smart Moves are small learnable skills that increase resilience. </a:t>
            </a:r>
            <a:br>
              <a:rPr lang="en-GB" dirty="0">
                <a:latin typeface="Open Sans" panose="020B0606030504020204" pitchFamily="34" charset="0"/>
                <a:ea typeface="Open Sans" panose="020B0606030504020204" pitchFamily="34" charset="0"/>
                <a:cs typeface="Open Sans" panose="020B0606030504020204" pitchFamily="34" charset="0"/>
              </a:rPr>
            </a:br>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You can go through the steps in any order and you will have a positive impact on your resilience. </a:t>
            </a:r>
            <a:br>
              <a:rPr lang="en-GB" dirty="0">
                <a:latin typeface="Open Sans" panose="020B0606030504020204" pitchFamily="34" charset="0"/>
                <a:ea typeface="Open Sans" panose="020B0606030504020204" pitchFamily="34" charset="0"/>
                <a:cs typeface="Open Sans" panose="020B0606030504020204" pitchFamily="34" charset="0"/>
              </a:rPr>
            </a:br>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Smart Moves is based on the Resilience Framework, devised by Professor Angie Hart and collaborators at the University of Brighton and </a:t>
            </a:r>
            <a:r>
              <a:rPr lang="en-GB" dirty="0" err="1">
                <a:latin typeface="Open Sans" panose="020B0606030504020204" pitchFamily="34" charset="0"/>
                <a:ea typeface="Open Sans" panose="020B0606030504020204" pitchFamily="34" charset="0"/>
                <a:cs typeface="Open Sans" panose="020B0606030504020204" pitchFamily="34" charset="0"/>
              </a:rPr>
              <a:t>boingboing</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Audio 1">
            <a:hlinkClick r:id="" action="ppaction://media"/>
            <a:extLst>
              <a:ext uri="{FF2B5EF4-FFF2-40B4-BE49-F238E27FC236}">
                <a16:creationId xmlns:a16="http://schemas.microsoft.com/office/drawing/2014/main" id="{A1CC8427-82DA-4F6B-9842-692D700E8BC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84520569"/>
      </p:ext>
    </p:extLst>
  </p:cSld>
  <p:clrMapOvr>
    <a:masterClrMapping/>
  </p:clrMapOvr>
  <mc:AlternateContent xmlns:mc="http://schemas.openxmlformats.org/markup-compatibility/2006" xmlns:p14="http://schemas.microsoft.com/office/powerpoint/2010/main">
    <mc:Choice Requires="p14">
      <p:transition spd="slow" p14:dur="2000" advTm="35763"/>
    </mc:Choice>
    <mc:Fallback xmlns="">
      <p:transition spd="slow" advTm="35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white brick wall&#10;&#10;Description automatically generated">
            <a:extLst>
              <a:ext uri="{FF2B5EF4-FFF2-40B4-BE49-F238E27FC236}">
                <a16:creationId xmlns:a16="http://schemas.microsoft.com/office/drawing/2014/main" id="{9597F02A-02E6-7A47-AFF3-C258895D8D11}"/>
              </a:ext>
            </a:extLst>
          </p:cNvPr>
          <p:cNvPicPr>
            <a:picLocks noChangeAspect="1"/>
          </p:cNvPicPr>
          <p:nvPr/>
        </p:nvPicPr>
        <p:blipFill rotWithShape="1">
          <a:blip r:embed="rId5"/>
          <a:srcRect t="18755" b="18755"/>
          <a:stretch/>
        </p:blipFill>
        <p:spPr>
          <a:xfrm>
            <a:off x="0" y="0"/>
            <a:ext cx="12192000" cy="6858000"/>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D3273CB9-1F06-8340-8924-2EAEC40B3F23}"/>
              </a:ext>
            </a:extLst>
          </p:cNvPr>
          <p:cNvPicPr>
            <a:picLocks noChangeAspect="1"/>
          </p:cNvPicPr>
          <p:nvPr/>
        </p:nvPicPr>
        <p:blipFill>
          <a:blip r:embed="rId6"/>
          <a:stretch>
            <a:fillRect/>
          </a:stretch>
        </p:blipFill>
        <p:spPr>
          <a:xfrm>
            <a:off x="586588" y="0"/>
            <a:ext cx="10853058" cy="6027443"/>
          </a:xfrm>
          <a:prstGeom prst="rect">
            <a:avLst/>
          </a:prstGeom>
        </p:spPr>
      </p:pic>
      <p:pic>
        <p:nvPicPr>
          <p:cNvPr id="12" name="Picture 11" descr="A picture containing television, table&#10;&#10;Description automatically generated">
            <a:extLst>
              <a:ext uri="{FF2B5EF4-FFF2-40B4-BE49-F238E27FC236}">
                <a16:creationId xmlns:a16="http://schemas.microsoft.com/office/drawing/2014/main" id="{E16C6A91-E83D-D44A-8C9B-025B4DA5A998}"/>
              </a:ext>
            </a:extLst>
          </p:cNvPr>
          <p:cNvPicPr>
            <a:picLocks noChangeAspect="1"/>
          </p:cNvPicPr>
          <p:nvPr/>
        </p:nvPicPr>
        <p:blipFill>
          <a:blip r:embed="rId7"/>
          <a:stretch>
            <a:fillRect/>
          </a:stretch>
        </p:blipFill>
        <p:spPr>
          <a:xfrm>
            <a:off x="698500" y="5457798"/>
            <a:ext cx="10795000" cy="1562100"/>
          </a:xfrm>
          <a:prstGeom prst="rect">
            <a:avLst/>
          </a:prstGeom>
        </p:spPr>
      </p:pic>
      <p:pic>
        <p:nvPicPr>
          <p:cNvPr id="6" name="Picture 5">
            <a:extLst>
              <a:ext uri="{FF2B5EF4-FFF2-40B4-BE49-F238E27FC236}">
                <a16:creationId xmlns:a16="http://schemas.microsoft.com/office/drawing/2014/main" id="{1701C1F6-F53A-452E-A3E8-18D630614323}"/>
              </a:ext>
            </a:extLst>
          </p:cNvPr>
          <p:cNvPicPr>
            <a:picLocks noChangeAspect="1"/>
          </p:cNvPicPr>
          <p:nvPr/>
        </p:nvPicPr>
        <p:blipFill rotWithShape="1">
          <a:blip r:embed="rId8" cstate="print"/>
          <a:srcRect b="3750"/>
          <a:stretch/>
        </p:blipFill>
        <p:spPr>
          <a:xfrm>
            <a:off x="7722811" y="2002529"/>
            <a:ext cx="2816356" cy="2022383"/>
          </a:xfrm>
          <a:prstGeom prst="rect">
            <a:avLst/>
          </a:prstGeom>
        </p:spPr>
      </p:pic>
      <p:sp>
        <p:nvSpPr>
          <p:cNvPr id="2" name="Rectangle 1">
            <a:extLst>
              <a:ext uri="{FF2B5EF4-FFF2-40B4-BE49-F238E27FC236}">
                <a16:creationId xmlns:a16="http://schemas.microsoft.com/office/drawing/2014/main" id="{300DF2E1-AF3D-44E1-BE0B-6DC068638526}"/>
              </a:ext>
            </a:extLst>
          </p:cNvPr>
          <p:cNvSpPr/>
          <p:nvPr/>
        </p:nvSpPr>
        <p:spPr>
          <a:xfrm>
            <a:off x="1427481" y="1733740"/>
            <a:ext cx="6096000" cy="3139321"/>
          </a:xfrm>
          <a:prstGeom prst="rect">
            <a:avLst/>
          </a:prstGeom>
        </p:spPr>
        <p:txBody>
          <a:bodyPr>
            <a:spAutoFit/>
          </a:bodyPr>
          <a:lstStyle/>
          <a:p>
            <a:pPr marL="285750" indent="-28575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Problems will arise in life for all of us– it’s part of life. Everyone faces challenges, in fact that’s normal. </a:t>
            </a:r>
            <a:r>
              <a:rPr lang="en-GB" b="1" dirty="0">
                <a:latin typeface="Open Sans" panose="020B0606030504020204" pitchFamily="34" charset="0"/>
                <a:ea typeface="Open Sans" panose="020B0606030504020204" pitchFamily="34" charset="0"/>
                <a:cs typeface="Open Sans" panose="020B0606030504020204" pitchFamily="34" charset="0"/>
              </a:rPr>
              <a:t> </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Many of the challenges that you are experiencing are normal. You are not alone. Most us carry anxieties and vulnerabilities. </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Many experience distress at life events, loss, change, relationship issues, self doubt. </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defRPr/>
            </a:pPr>
            <a:r>
              <a:rPr lang="en-GB" b="1" dirty="0">
                <a:latin typeface="Open Sans" panose="020B0606030504020204" pitchFamily="34" charset="0"/>
                <a:ea typeface="Open Sans" panose="020B0606030504020204" pitchFamily="34" charset="0"/>
                <a:cs typeface="Open Sans" panose="020B0606030504020204" pitchFamily="34" charset="0"/>
              </a:rPr>
              <a:t>We cannot predict nor prevent </a:t>
            </a:r>
            <a:r>
              <a:rPr lang="en-GB" dirty="0">
                <a:latin typeface="Open Sans" panose="020B0606030504020204" pitchFamily="34" charset="0"/>
                <a:ea typeface="Open Sans" panose="020B0606030504020204" pitchFamily="34" charset="0"/>
                <a:cs typeface="Open Sans" panose="020B0606030504020204" pitchFamily="34" charset="0"/>
              </a:rPr>
              <a:t>everything that may happen  in your life but we can </a:t>
            </a:r>
            <a:r>
              <a:rPr lang="en-GB" b="1" dirty="0">
                <a:latin typeface="Open Sans" panose="020B0606030504020204" pitchFamily="34" charset="0"/>
                <a:ea typeface="Open Sans" panose="020B0606030504020204" pitchFamily="34" charset="0"/>
                <a:cs typeface="Open Sans" panose="020B0606030504020204" pitchFamily="34" charset="0"/>
              </a:rPr>
              <a:t>equip </a:t>
            </a:r>
            <a:r>
              <a:rPr lang="en-GB" dirty="0">
                <a:latin typeface="Open Sans" panose="020B0606030504020204" pitchFamily="34" charset="0"/>
                <a:ea typeface="Open Sans" panose="020B0606030504020204" pitchFamily="34" charset="0"/>
                <a:cs typeface="Open Sans" panose="020B0606030504020204" pitchFamily="34" charset="0"/>
              </a:rPr>
              <a:t>you with tools so that you are prepared and able to cope better with whatever comes along</a:t>
            </a:r>
            <a:r>
              <a:rPr lang="en-GB" dirty="0"/>
              <a:t>.</a:t>
            </a:r>
          </a:p>
        </p:txBody>
      </p:sp>
      <p:pic>
        <p:nvPicPr>
          <p:cNvPr id="8" name="Picture 7" descr="A picture containing drawing, sign, computer&#10;&#10;Description automatically generated">
            <a:extLst>
              <a:ext uri="{FF2B5EF4-FFF2-40B4-BE49-F238E27FC236}">
                <a16:creationId xmlns:a16="http://schemas.microsoft.com/office/drawing/2014/main" id="{D0AA3896-8806-4D5E-A17B-CE19AF3DFAD4}"/>
              </a:ext>
            </a:extLst>
          </p:cNvPr>
          <p:cNvPicPr>
            <a:picLocks noChangeAspect="1"/>
          </p:cNvPicPr>
          <p:nvPr/>
        </p:nvPicPr>
        <p:blipFill>
          <a:blip r:embed="rId9"/>
          <a:stretch>
            <a:fillRect/>
          </a:stretch>
        </p:blipFill>
        <p:spPr>
          <a:xfrm>
            <a:off x="1020204" y="-130628"/>
            <a:ext cx="10151591" cy="1625922"/>
          </a:xfrm>
          <a:prstGeom prst="rect">
            <a:avLst/>
          </a:prstGeom>
        </p:spPr>
      </p:pic>
      <p:pic>
        <p:nvPicPr>
          <p:cNvPr id="3" name="Audio 2">
            <a:hlinkClick r:id="" action="ppaction://media"/>
            <a:extLst>
              <a:ext uri="{FF2B5EF4-FFF2-40B4-BE49-F238E27FC236}">
                <a16:creationId xmlns:a16="http://schemas.microsoft.com/office/drawing/2014/main" id="{A67004F1-2D45-46C2-BCC7-2FA299E6CDA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98683446"/>
      </p:ext>
    </p:extLst>
  </p:cSld>
  <p:clrMapOvr>
    <a:masterClrMapping/>
  </p:clrMapOvr>
  <mc:AlternateContent xmlns:mc="http://schemas.openxmlformats.org/markup-compatibility/2006" xmlns:p14="http://schemas.microsoft.com/office/powerpoint/2010/main">
    <mc:Choice Requires="p14">
      <p:transition spd="slow" p14:dur="2000" advTm="40441"/>
    </mc:Choice>
    <mc:Fallback xmlns="">
      <p:transition spd="slow" advTm="40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white brick wall&#10;&#10;Description automatically generated">
            <a:extLst>
              <a:ext uri="{FF2B5EF4-FFF2-40B4-BE49-F238E27FC236}">
                <a16:creationId xmlns:a16="http://schemas.microsoft.com/office/drawing/2014/main" id="{9597F02A-02E6-7A47-AFF3-C258895D8D11}"/>
              </a:ext>
            </a:extLst>
          </p:cNvPr>
          <p:cNvPicPr>
            <a:picLocks noChangeAspect="1"/>
          </p:cNvPicPr>
          <p:nvPr/>
        </p:nvPicPr>
        <p:blipFill rotWithShape="1">
          <a:blip r:embed="rId4"/>
          <a:srcRect t="18755" b="18755"/>
          <a:stretch/>
        </p:blipFill>
        <p:spPr>
          <a:xfrm>
            <a:off x="0" y="0"/>
            <a:ext cx="12192000" cy="6858000"/>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D3273CB9-1F06-8340-8924-2EAEC40B3F23}"/>
              </a:ext>
            </a:extLst>
          </p:cNvPr>
          <p:cNvPicPr>
            <a:picLocks noChangeAspect="1"/>
          </p:cNvPicPr>
          <p:nvPr/>
        </p:nvPicPr>
        <p:blipFill>
          <a:blip r:embed="rId5"/>
          <a:stretch>
            <a:fillRect/>
          </a:stretch>
        </p:blipFill>
        <p:spPr>
          <a:xfrm>
            <a:off x="737836" y="160256"/>
            <a:ext cx="10853058" cy="6022830"/>
          </a:xfrm>
          <a:prstGeom prst="rect">
            <a:avLst/>
          </a:prstGeom>
        </p:spPr>
      </p:pic>
      <p:pic>
        <p:nvPicPr>
          <p:cNvPr id="12" name="Picture 11" descr="A picture containing television, table&#10;&#10;Description automatically generated">
            <a:extLst>
              <a:ext uri="{FF2B5EF4-FFF2-40B4-BE49-F238E27FC236}">
                <a16:creationId xmlns:a16="http://schemas.microsoft.com/office/drawing/2014/main" id="{E16C6A91-E83D-D44A-8C9B-025B4DA5A998}"/>
              </a:ext>
            </a:extLst>
          </p:cNvPr>
          <p:cNvPicPr>
            <a:picLocks noChangeAspect="1"/>
          </p:cNvPicPr>
          <p:nvPr/>
        </p:nvPicPr>
        <p:blipFill>
          <a:blip r:embed="rId6"/>
          <a:stretch>
            <a:fillRect/>
          </a:stretch>
        </p:blipFill>
        <p:spPr>
          <a:xfrm>
            <a:off x="752354" y="5542639"/>
            <a:ext cx="10795000" cy="1562100"/>
          </a:xfrm>
          <a:prstGeom prst="rect">
            <a:avLst/>
          </a:prstGeom>
        </p:spPr>
      </p:pic>
      <p:pic>
        <p:nvPicPr>
          <p:cNvPr id="6" name="Picture 2">
            <a:extLst>
              <a:ext uri="{FF2B5EF4-FFF2-40B4-BE49-F238E27FC236}">
                <a16:creationId xmlns:a16="http://schemas.microsoft.com/office/drawing/2014/main" id="{5C29B129-D760-4199-BF0F-94D8140672B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37632" y="2394857"/>
            <a:ext cx="4716736"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a:extLst>
              <a:ext uri="{FF2B5EF4-FFF2-40B4-BE49-F238E27FC236}">
                <a16:creationId xmlns:a16="http://schemas.microsoft.com/office/drawing/2014/main" id="{24E52522-72DC-4BB3-A874-5E3D44D46BD2}"/>
              </a:ext>
            </a:extLst>
          </p:cNvPr>
          <p:cNvSpPr txBox="1">
            <a:spLocks/>
          </p:cNvSpPr>
          <p:nvPr/>
        </p:nvSpPr>
        <p:spPr>
          <a:xfrm>
            <a:off x="1842941" y="712032"/>
            <a:ext cx="8253167" cy="1325563"/>
          </a:xfrm>
          <a:prstGeom prst="rect">
            <a:avLst/>
          </a:prstGeom>
          <a:solidFill>
            <a:schemeClr val="bg1"/>
          </a:solidFill>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Open Sans" panose="020B0606030504020204" pitchFamily="34" charset="0"/>
                <a:ea typeface="Open Sans" panose="020B0606030504020204" pitchFamily="34" charset="0"/>
                <a:cs typeface="Open Sans" panose="020B0606030504020204" pitchFamily="34" charset="0"/>
              </a:rPr>
              <a:t>What is resilience?</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				Why does it matter?</a:t>
            </a:r>
          </a:p>
        </p:txBody>
      </p:sp>
      <p:pic>
        <p:nvPicPr>
          <p:cNvPr id="2" name="Audio 1">
            <a:hlinkClick r:id="" action="ppaction://media"/>
            <a:extLst>
              <a:ext uri="{FF2B5EF4-FFF2-40B4-BE49-F238E27FC236}">
                <a16:creationId xmlns:a16="http://schemas.microsoft.com/office/drawing/2014/main" id="{5B104C4E-8BE7-4C0E-AEDD-30593E78B8F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05183417"/>
      </p:ext>
    </p:extLst>
  </p:cSld>
  <p:clrMapOvr>
    <a:masterClrMapping/>
  </p:clrMapOvr>
  <mc:AlternateContent xmlns:mc="http://schemas.openxmlformats.org/markup-compatibility/2006" xmlns:p14="http://schemas.microsoft.com/office/powerpoint/2010/main">
    <mc:Choice Requires="p14">
      <p:transition spd="slow" p14:dur="2000" advTm="26681"/>
    </mc:Choice>
    <mc:Fallback xmlns="">
      <p:transition spd="slow" advTm="26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white brick wall&#10;&#10;Description automatically generated">
            <a:extLst>
              <a:ext uri="{FF2B5EF4-FFF2-40B4-BE49-F238E27FC236}">
                <a16:creationId xmlns:a16="http://schemas.microsoft.com/office/drawing/2014/main" id="{9597F02A-02E6-7A47-AFF3-C258895D8D11}"/>
              </a:ext>
            </a:extLst>
          </p:cNvPr>
          <p:cNvPicPr>
            <a:picLocks noChangeAspect="1"/>
          </p:cNvPicPr>
          <p:nvPr/>
        </p:nvPicPr>
        <p:blipFill rotWithShape="1">
          <a:blip r:embed="rId2"/>
          <a:srcRect t="18755" b="18755"/>
          <a:stretch/>
        </p:blipFill>
        <p:spPr>
          <a:xfrm>
            <a:off x="0" y="0"/>
            <a:ext cx="12192000" cy="6858000"/>
          </a:xfrm>
          <a:prstGeom prst="rect">
            <a:avLst/>
          </a:prstGeom>
        </p:spPr>
      </p:pic>
      <p:pic>
        <p:nvPicPr>
          <p:cNvPr id="4" name="Picture 2">
            <a:extLst>
              <a:ext uri="{FF2B5EF4-FFF2-40B4-BE49-F238E27FC236}">
                <a16:creationId xmlns:a16="http://schemas.microsoft.com/office/drawing/2014/main" id="{1B1DB30B-1D63-4ACC-A51E-A1FB3F866718}"/>
              </a:ext>
            </a:extLst>
          </p:cNvPr>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1999502" y="123501"/>
            <a:ext cx="7965950" cy="6734499"/>
          </a:xfrm>
          <a:prstGeom prst="rect">
            <a:avLst/>
          </a:prstGeom>
          <a:noFill/>
          <a:ln w="9525">
            <a:noFill/>
            <a:miter lim="800000"/>
            <a:headEnd/>
            <a:tailEnd/>
          </a:ln>
        </p:spPr>
      </p:pic>
    </p:spTree>
    <p:extLst>
      <p:ext uri="{BB962C8B-B14F-4D97-AF65-F5344CB8AC3E}">
        <p14:creationId xmlns:p14="http://schemas.microsoft.com/office/powerpoint/2010/main" val="105646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white brick wall&#10;&#10;Description automatically generated">
            <a:extLst>
              <a:ext uri="{FF2B5EF4-FFF2-40B4-BE49-F238E27FC236}">
                <a16:creationId xmlns:a16="http://schemas.microsoft.com/office/drawing/2014/main" id="{9597F02A-02E6-7A47-AFF3-C258895D8D11}"/>
              </a:ext>
            </a:extLst>
          </p:cNvPr>
          <p:cNvPicPr>
            <a:picLocks noChangeAspect="1"/>
          </p:cNvPicPr>
          <p:nvPr/>
        </p:nvPicPr>
        <p:blipFill rotWithShape="1">
          <a:blip r:embed="rId2"/>
          <a:srcRect t="18755" b="18755"/>
          <a:stretch/>
        </p:blipFill>
        <p:spPr>
          <a:xfrm>
            <a:off x="0" y="0"/>
            <a:ext cx="12192000" cy="6858000"/>
          </a:xfrm>
          <a:prstGeom prst="rect">
            <a:avLst/>
          </a:prstGeom>
        </p:spPr>
      </p:pic>
      <p:pic>
        <p:nvPicPr>
          <p:cNvPr id="8" name="Content Placeholder 5" descr="A screenshot of a cell phone&#10;&#10;Description automatically generated">
            <a:extLst>
              <a:ext uri="{FF2B5EF4-FFF2-40B4-BE49-F238E27FC236}">
                <a16:creationId xmlns:a16="http://schemas.microsoft.com/office/drawing/2014/main" id="{DB4C6A03-82BF-4E2F-BFEB-E50541468B84}"/>
              </a:ext>
            </a:extLst>
          </p:cNvPr>
          <p:cNvPicPr>
            <a:picLocks noChangeAspect="1"/>
          </p:cNvPicPr>
          <p:nvPr/>
        </p:nvPicPr>
        <p:blipFill>
          <a:blip r:embed="rId3"/>
          <a:stretch>
            <a:fillRect/>
          </a:stretch>
        </p:blipFill>
        <p:spPr>
          <a:xfrm>
            <a:off x="3401437" y="282351"/>
            <a:ext cx="5389125" cy="6293297"/>
          </a:xfrm>
          <a:prstGeom prst="rect">
            <a:avLst/>
          </a:prstGeom>
        </p:spPr>
      </p:pic>
    </p:spTree>
    <p:extLst>
      <p:ext uri="{BB962C8B-B14F-4D97-AF65-F5344CB8AC3E}">
        <p14:creationId xmlns:p14="http://schemas.microsoft.com/office/powerpoint/2010/main" val="2958027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white brick wall&#10;&#10;Description automatically generated">
            <a:extLst>
              <a:ext uri="{FF2B5EF4-FFF2-40B4-BE49-F238E27FC236}">
                <a16:creationId xmlns:a16="http://schemas.microsoft.com/office/drawing/2014/main" id="{9597F02A-02E6-7A47-AFF3-C258895D8D11}"/>
              </a:ext>
            </a:extLst>
          </p:cNvPr>
          <p:cNvPicPr>
            <a:picLocks noChangeAspect="1"/>
          </p:cNvPicPr>
          <p:nvPr/>
        </p:nvPicPr>
        <p:blipFill rotWithShape="1">
          <a:blip r:embed="rId2"/>
          <a:srcRect t="18755" b="18755"/>
          <a:stretch/>
        </p:blipFill>
        <p:spPr>
          <a:xfrm>
            <a:off x="0" y="0"/>
            <a:ext cx="12192000" cy="6858000"/>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D3273CB9-1F06-8340-8924-2EAEC40B3F23}"/>
              </a:ext>
            </a:extLst>
          </p:cNvPr>
          <p:cNvPicPr>
            <a:picLocks noChangeAspect="1"/>
          </p:cNvPicPr>
          <p:nvPr/>
        </p:nvPicPr>
        <p:blipFill>
          <a:blip r:embed="rId3"/>
          <a:stretch>
            <a:fillRect/>
          </a:stretch>
        </p:blipFill>
        <p:spPr>
          <a:xfrm>
            <a:off x="737836" y="864508"/>
            <a:ext cx="10853058" cy="5318578"/>
          </a:xfrm>
          <a:prstGeom prst="rect">
            <a:avLst/>
          </a:prstGeom>
        </p:spPr>
      </p:pic>
      <p:pic>
        <p:nvPicPr>
          <p:cNvPr id="7" name="Picture 6" descr="A picture containing drawing, sign, computer&#10;&#10;Description automatically generated">
            <a:extLst>
              <a:ext uri="{FF2B5EF4-FFF2-40B4-BE49-F238E27FC236}">
                <a16:creationId xmlns:a16="http://schemas.microsoft.com/office/drawing/2014/main" id="{1DD428EA-B79A-5745-82E6-4B58893E76D5}"/>
              </a:ext>
            </a:extLst>
          </p:cNvPr>
          <p:cNvPicPr>
            <a:picLocks noChangeAspect="1"/>
          </p:cNvPicPr>
          <p:nvPr/>
        </p:nvPicPr>
        <p:blipFill>
          <a:blip r:embed="rId4"/>
          <a:stretch>
            <a:fillRect/>
          </a:stretch>
        </p:blipFill>
        <p:spPr>
          <a:xfrm>
            <a:off x="1020204" y="-130628"/>
            <a:ext cx="10151591" cy="1625922"/>
          </a:xfrm>
          <a:prstGeom prst="rect">
            <a:avLst/>
          </a:prstGeom>
        </p:spPr>
      </p:pic>
      <p:pic>
        <p:nvPicPr>
          <p:cNvPr id="12" name="Picture 11" descr="A picture containing television, table&#10;&#10;Description automatically generated">
            <a:extLst>
              <a:ext uri="{FF2B5EF4-FFF2-40B4-BE49-F238E27FC236}">
                <a16:creationId xmlns:a16="http://schemas.microsoft.com/office/drawing/2014/main" id="{E16C6A91-E83D-D44A-8C9B-025B4DA5A998}"/>
              </a:ext>
            </a:extLst>
          </p:cNvPr>
          <p:cNvPicPr>
            <a:picLocks noChangeAspect="1"/>
          </p:cNvPicPr>
          <p:nvPr/>
        </p:nvPicPr>
        <p:blipFill>
          <a:blip r:embed="rId5"/>
          <a:stretch>
            <a:fillRect/>
          </a:stretch>
        </p:blipFill>
        <p:spPr>
          <a:xfrm>
            <a:off x="752354" y="5542639"/>
            <a:ext cx="10795000" cy="1562100"/>
          </a:xfrm>
          <a:prstGeom prst="rect">
            <a:avLst/>
          </a:prstGeom>
        </p:spPr>
      </p:pic>
      <p:sp>
        <p:nvSpPr>
          <p:cNvPr id="6" name="Rectangle 5">
            <a:extLst>
              <a:ext uri="{FF2B5EF4-FFF2-40B4-BE49-F238E27FC236}">
                <a16:creationId xmlns:a16="http://schemas.microsoft.com/office/drawing/2014/main" id="{96B3394F-98BF-48FE-A592-761A41C64397}"/>
              </a:ext>
            </a:extLst>
          </p:cNvPr>
          <p:cNvSpPr/>
          <p:nvPr/>
        </p:nvSpPr>
        <p:spPr>
          <a:xfrm>
            <a:off x="2324874" y="1849320"/>
            <a:ext cx="7856074" cy="3693319"/>
          </a:xfrm>
          <a:prstGeom prst="rect">
            <a:avLst/>
          </a:prstGeom>
        </p:spPr>
        <p:txBody>
          <a:bodyPr wrap="square">
            <a:spAutoFit/>
          </a:bodyPr>
          <a:lstStyle/>
          <a:p>
            <a:pPr marL="285750" indent="-28575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What strikes you about the Framework?</a:t>
            </a:r>
            <a:br>
              <a:rPr lang="en-GB" dirty="0">
                <a:latin typeface="Open Sans" panose="020B0606030504020204" pitchFamily="34" charset="0"/>
                <a:ea typeface="Open Sans" panose="020B0606030504020204" pitchFamily="34" charset="0"/>
                <a:cs typeface="Open Sans" panose="020B0606030504020204" pitchFamily="34" charset="0"/>
              </a:rPr>
            </a:br>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What areas of the Framework do you find most useful?</a:t>
            </a:r>
            <a:br>
              <a:rPr lang="en-GB" dirty="0">
                <a:latin typeface="Open Sans" panose="020B0606030504020204" pitchFamily="34" charset="0"/>
                <a:ea typeface="Open Sans" panose="020B0606030504020204" pitchFamily="34" charset="0"/>
                <a:cs typeface="Open Sans" panose="020B0606030504020204" pitchFamily="34" charset="0"/>
              </a:rPr>
            </a:br>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Find your strengths - which ones are you strong at – aim to find 5!</a:t>
            </a:r>
            <a:br>
              <a:rPr lang="en-GB" dirty="0">
                <a:latin typeface="Open Sans" panose="020B0606030504020204" pitchFamily="34" charset="0"/>
                <a:ea typeface="Open Sans" panose="020B0606030504020204" pitchFamily="34" charset="0"/>
                <a:cs typeface="Open Sans" panose="020B0606030504020204" pitchFamily="34" charset="0"/>
              </a:rPr>
            </a:br>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Develop more skills - which ones do you find the most challenging ? (find 5).</a:t>
            </a:r>
          </a:p>
          <a:p>
            <a:pPr marL="285750" indent="-285750">
              <a:buFont typeface="Arial" panose="020B0604020202020204" pitchFamily="34" charset="0"/>
              <a:buChar char="•"/>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Now you can dive into the Smart Thinking, Smart Questions and Smart Moves on the areas you want to develop more skills in. </a:t>
            </a:r>
          </a:p>
          <a:p>
            <a:pPr algn="ctr"/>
            <a:endParaRPr lang="en-GB" b="1" dirty="0">
              <a:latin typeface="Open Sans" panose="020B0606030504020204" pitchFamily="34" charset="0"/>
              <a:ea typeface="Open Sans" panose="020B0606030504020204" pitchFamily="34" charset="0"/>
              <a:cs typeface="Open Sans" panose="020B0606030504020204" pitchFamily="34" charset="0"/>
            </a:endParaRPr>
          </a:p>
          <a:p>
            <a:r>
              <a:rPr lang="en-GB" dirty="0">
                <a:solidFill>
                  <a:srgbClr val="000000"/>
                </a:solidFill>
                <a:latin typeface="Arial" panose="020B0604020202020204" pitchFamily="34" charset="0"/>
              </a:rPr>
              <a:t> </a:t>
            </a:r>
            <a:endParaRPr lang="en-GB" dirty="0">
              <a:solidFill>
                <a:srgbClr val="555555"/>
              </a:solidFill>
              <a:latin typeface="Calibri" panose="020F0502020204030204" pitchFamily="34" charset="0"/>
            </a:endParaRPr>
          </a:p>
        </p:txBody>
      </p:sp>
    </p:spTree>
    <p:extLst>
      <p:ext uri="{BB962C8B-B14F-4D97-AF65-F5344CB8AC3E}">
        <p14:creationId xmlns:p14="http://schemas.microsoft.com/office/powerpoint/2010/main" val="567180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white brick wall&#10;&#10;Description automatically generated">
            <a:extLst>
              <a:ext uri="{FF2B5EF4-FFF2-40B4-BE49-F238E27FC236}">
                <a16:creationId xmlns:a16="http://schemas.microsoft.com/office/drawing/2014/main" id="{9597F02A-02E6-7A47-AFF3-C258895D8D11}"/>
              </a:ext>
            </a:extLst>
          </p:cNvPr>
          <p:cNvPicPr>
            <a:picLocks noChangeAspect="1"/>
          </p:cNvPicPr>
          <p:nvPr/>
        </p:nvPicPr>
        <p:blipFill rotWithShape="1">
          <a:blip r:embed="rId2"/>
          <a:srcRect t="18755" b="18755"/>
          <a:stretch/>
        </p:blipFill>
        <p:spPr>
          <a:xfrm>
            <a:off x="0" y="0"/>
            <a:ext cx="12192000" cy="6858000"/>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D3273CB9-1F06-8340-8924-2EAEC40B3F23}"/>
              </a:ext>
            </a:extLst>
          </p:cNvPr>
          <p:cNvPicPr>
            <a:picLocks noChangeAspect="1"/>
          </p:cNvPicPr>
          <p:nvPr/>
        </p:nvPicPr>
        <p:blipFill>
          <a:blip r:embed="rId3"/>
          <a:stretch>
            <a:fillRect/>
          </a:stretch>
        </p:blipFill>
        <p:spPr>
          <a:xfrm>
            <a:off x="737836" y="262647"/>
            <a:ext cx="10853058" cy="5920439"/>
          </a:xfrm>
          <a:prstGeom prst="rect">
            <a:avLst/>
          </a:prstGeom>
        </p:spPr>
      </p:pic>
      <p:pic>
        <p:nvPicPr>
          <p:cNvPr id="12" name="Picture 11" descr="A picture containing television, table&#10;&#10;Description automatically generated">
            <a:extLst>
              <a:ext uri="{FF2B5EF4-FFF2-40B4-BE49-F238E27FC236}">
                <a16:creationId xmlns:a16="http://schemas.microsoft.com/office/drawing/2014/main" id="{E16C6A91-E83D-D44A-8C9B-025B4DA5A998}"/>
              </a:ext>
            </a:extLst>
          </p:cNvPr>
          <p:cNvPicPr>
            <a:picLocks noChangeAspect="1"/>
          </p:cNvPicPr>
          <p:nvPr/>
        </p:nvPicPr>
        <p:blipFill>
          <a:blip r:embed="rId4"/>
          <a:stretch>
            <a:fillRect/>
          </a:stretch>
        </p:blipFill>
        <p:spPr>
          <a:xfrm>
            <a:off x="752354" y="5542639"/>
            <a:ext cx="10795000" cy="1562100"/>
          </a:xfrm>
          <a:prstGeom prst="rect">
            <a:avLst/>
          </a:prstGeom>
        </p:spPr>
      </p:pic>
      <p:sp>
        <p:nvSpPr>
          <p:cNvPr id="2" name="Rectangle 1">
            <a:extLst>
              <a:ext uri="{FF2B5EF4-FFF2-40B4-BE49-F238E27FC236}">
                <a16:creationId xmlns:a16="http://schemas.microsoft.com/office/drawing/2014/main" id="{66031471-E44D-4E71-8876-1861EF0E7AEA}"/>
              </a:ext>
            </a:extLst>
          </p:cNvPr>
          <p:cNvSpPr/>
          <p:nvPr/>
        </p:nvSpPr>
        <p:spPr>
          <a:xfrm>
            <a:off x="4680137" y="1016403"/>
            <a:ext cx="6297105" cy="3693319"/>
          </a:xfrm>
          <a:prstGeom prst="rect">
            <a:avLst/>
          </a:prstGeom>
        </p:spPr>
        <p:txBody>
          <a:bodyPr wrap="square">
            <a:spAutoFit/>
          </a:bodyPr>
          <a:lstStyle/>
          <a:p>
            <a:r>
              <a:rPr lang="x-none" b="1" dirty="0">
                <a:latin typeface="Open Sans" pitchFamily="34" charset="0"/>
                <a:ea typeface="Open Sans" pitchFamily="34" charset="0"/>
                <a:cs typeface="Open Sans" pitchFamily="34" charset="0"/>
              </a:rPr>
              <a:t> </a:t>
            </a:r>
            <a:r>
              <a:rPr lang="x-none" dirty="0">
                <a:latin typeface="Open Sans" pitchFamily="34" charset="0"/>
                <a:ea typeface="Open Sans" pitchFamily="34" charset="0"/>
                <a:cs typeface="Open Sans" pitchFamily="34" charset="0"/>
              </a:rPr>
              <a:t> </a:t>
            </a:r>
            <a:br>
              <a:rPr lang="x-none" dirty="0">
                <a:latin typeface="Open Sans" pitchFamily="34" charset="0"/>
                <a:ea typeface="Open Sans" pitchFamily="34" charset="0"/>
                <a:cs typeface="Open Sans" pitchFamily="34" charset="0"/>
              </a:rPr>
            </a:br>
            <a:r>
              <a:rPr lang="en-GB" b="1" dirty="0">
                <a:latin typeface="Open Sans" pitchFamily="34" charset="0"/>
                <a:ea typeface="Open Sans" pitchFamily="34" charset="0"/>
                <a:cs typeface="Open Sans" pitchFamily="34" charset="0"/>
              </a:rPr>
              <a:t>ACCEPTING - </a:t>
            </a:r>
            <a:r>
              <a:rPr lang="en-US" dirty="0">
                <a:solidFill>
                  <a:srgbClr val="000000"/>
                </a:solidFill>
                <a:latin typeface="Open Sans" pitchFamily="34" charset="0"/>
                <a:ea typeface="Open Sans" pitchFamily="34" charset="0"/>
                <a:cs typeface="Open Sans" pitchFamily="34" charset="0"/>
              </a:rPr>
              <a:t>Start where you are. </a:t>
            </a:r>
            <a:br>
              <a:rPr lang="en-US" dirty="0">
                <a:solidFill>
                  <a:srgbClr val="000000"/>
                </a:solidFill>
                <a:latin typeface="Open Sans" pitchFamily="34" charset="0"/>
                <a:ea typeface="Open Sans" pitchFamily="34" charset="0"/>
                <a:cs typeface="Open Sans" pitchFamily="34" charset="0"/>
              </a:rPr>
            </a:br>
            <a:r>
              <a:rPr lang="x-none" dirty="0">
                <a:latin typeface="Open Sans" pitchFamily="34" charset="0"/>
                <a:ea typeface="Open Sans" pitchFamily="34" charset="0"/>
                <a:cs typeface="Open Sans" pitchFamily="34" charset="0"/>
              </a:rPr>
              <a:t>Concentrate on what can happen rather than </a:t>
            </a:r>
            <a:br>
              <a:rPr lang="en-GB" dirty="0">
                <a:latin typeface="Open Sans" pitchFamily="34" charset="0"/>
                <a:ea typeface="Open Sans" pitchFamily="34" charset="0"/>
                <a:cs typeface="Open Sans" pitchFamily="34" charset="0"/>
              </a:rPr>
            </a:br>
            <a:r>
              <a:rPr lang="x-none" dirty="0">
                <a:latin typeface="Open Sans" pitchFamily="34" charset="0"/>
                <a:ea typeface="Open Sans" pitchFamily="34" charset="0"/>
                <a:cs typeface="Open Sans" pitchFamily="34" charset="0"/>
              </a:rPr>
              <a:t>getting caught up in what is not working. </a:t>
            </a:r>
          </a:p>
          <a:p>
            <a:endParaRPr lang="x-none" dirty="0">
              <a:latin typeface="Open Sans" pitchFamily="34" charset="0"/>
              <a:ea typeface="Open Sans" pitchFamily="34" charset="0"/>
              <a:cs typeface="Open Sans" pitchFamily="34" charset="0"/>
            </a:endParaRPr>
          </a:p>
          <a:p>
            <a:r>
              <a:rPr lang="x-none" b="1" dirty="0">
                <a:latin typeface="Open Sans" pitchFamily="34" charset="0"/>
                <a:ea typeface="Open Sans" pitchFamily="34" charset="0"/>
                <a:cs typeface="Open Sans" pitchFamily="34" charset="0"/>
              </a:rPr>
              <a:t>CONSERVING </a:t>
            </a:r>
            <a:r>
              <a:rPr lang="en-GB" b="1" dirty="0">
                <a:latin typeface="Open Sans" pitchFamily="34" charset="0"/>
                <a:ea typeface="Open Sans" pitchFamily="34" charset="0"/>
                <a:cs typeface="Open Sans" pitchFamily="34" charset="0"/>
              </a:rPr>
              <a:t>- </a:t>
            </a:r>
            <a:r>
              <a:rPr lang="x-none" dirty="0">
                <a:solidFill>
                  <a:srgbClr val="000000"/>
                </a:solidFill>
                <a:latin typeface="Open Sans" pitchFamily="34" charset="0"/>
                <a:ea typeface="Open Sans" pitchFamily="34" charset="0"/>
                <a:cs typeface="Open Sans" pitchFamily="34" charset="0"/>
              </a:rPr>
              <a:t>Notic</a:t>
            </a:r>
            <a:r>
              <a:rPr lang="en-GB" dirty="0">
                <a:solidFill>
                  <a:srgbClr val="000000"/>
                </a:solidFill>
                <a:latin typeface="Open Sans" pitchFamily="34" charset="0"/>
                <a:ea typeface="Open Sans" pitchFamily="34" charset="0"/>
                <a:cs typeface="Open Sans" pitchFamily="34" charset="0"/>
              </a:rPr>
              <a:t>e</a:t>
            </a:r>
            <a:r>
              <a:rPr lang="x-none" dirty="0">
                <a:solidFill>
                  <a:srgbClr val="000000"/>
                </a:solidFill>
                <a:latin typeface="Open Sans" pitchFamily="34" charset="0"/>
                <a:ea typeface="Open Sans" pitchFamily="34" charset="0"/>
                <a:cs typeface="Open Sans" pitchFamily="34" charset="0"/>
              </a:rPr>
              <a:t> the</a:t>
            </a:r>
            <a:r>
              <a:rPr lang="x-none" dirty="0">
                <a:latin typeface="Open Sans" pitchFamily="34" charset="0"/>
                <a:ea typeface="Open Sans" pitchFamily="34" charset="0"/>
                <a:cs typeface="Open Sans" pitchFamily="34" charset="0"/>
              </a:rPr>
              <a:t> good things happening in </a:t>
            </a:r>
            <a:r>
              <a:rPr lang="en-GB" dirty="0">
                <a:latin typeface="Open Sans" pitchFamily="34" charset="0"/>
                <a:ea typeface="Open Sans" pitchFamily="34" charset="0"/>
                <a:cs typeface="Open Sans" pitchFamily="34" charset="0"/>
              </a:rPr>
              <a:t>your life </a:t>
            </a:r>
            <a:r>
              <a:rPr lang="x-none" dirty="0">
                <a:latin typeface="Open Sans" pitchFamily="34" charset="0"/>
                <a:ea typeface="Open Sans" pitchFamily="34" charset="0"/>
                <a:cs typeface="Open Sans" pitchFamily="34" charset="0"/>
              </a:rPr>
              <a:t>and build on what is already in place. </a:t>
            </a:r>
          </a:p>
          <a:p>
            <a:endParaRPr lang="x-none" dirty="0">
              <a:latin typeface="Open Sans" pitchFamily="34" charset="0"/>
              <a:ea typeface="Open Sans" pitchFamily="34" charset="0"/>
              <a:cs typeface="Open Sans" pitchFamily="34" charset="0"/>
            </a:endParaRPr>
          </a:p>
          <a:p>
            <a:r>
              <a:rPr lang="x-none" b="1" dirty="0">
                <a:latin typeface="Open Sans" pitchFamily="34" charset="0"/>
                <a:ea typeface="Open Sans" pitchFamily="34" charset="0"/>
                <a:cs typeface="Open Sans" pitchFamily="34" charset="0"/>
              </a:rPr>
              <a:t>COMMITMENT </a:t>
            </a:r>
            <a:r>
              <a:rPr lang="en-GB" b="1" dirty="0">
                <a:latin typeface="Open Sans" pitchFamily="34" charset="0"/>
                <a:ea typeface="Open Sans" pitchFamily="34" charset="0"/>
                <a:cs typeface="Open Sans" pitchFamily="34" charset="0"/>
              </a:rPr>
              <a:t>- </a:t>
            </a:r>
            <a:r>
              <a:rPr lang="x-none" dirty="0">
                <a:latin typeface="Open Sans" pitchFamily="34" charset="0"/>
                <a:ea typeface="Open Sans" pitchFamily="34" charset="0"/>
                <a:cs typeface="Open Sans" pitchFamily="34" charset="0"/>
              </a:rPr>
              <a:t> </a:t>
            </a:r>
            <a:r>
              <a:rPr lang="en-GB" dirty="0">
                <a:latin typeface="Open Sans" pitchFamily="34" charset="0"/>
                <a:ea typeface="Open Sans" pitchFamily="34" charset="0"/>
                <a:cs typeface="Open Sans" pitchFamily="34" charset="0"/>
              </a:rPr>
              <a:t>Learning </a:t>
            </a:r>
            <a:r>
              <a:rPr lang="x-none" dirty="0">
                <a:latin typeface="Open Sans" pitchFamily="34" charset="0"/>
                <a:ea typeface="Open Sans" pitchFamily="34" charset="0"/>
                <a:cs typeface="Open Sans" pitchFamily="34" charset="0"/>
              </a:rPr>
              <a:t>resilience is rarely a quick fix. Be committed.</a:t>
            </a:r>
          </a:p>
          <a:p>
            <a:endParaRPr lang="x-none" dirty="0">
              <a:latin typeface="Open Sans" pitchFamily="34" charset="0"/>
              <a:ea typeface="Open Sans" pitchFamily="34" charset="0"/>
              <a:cs typeface="Open Sans" pitchFamily="34" charset="0"/>
            </a:endParaRPr>
          </a:p>
          <a:p>
            <a:r>
              <a:rPr lang="x-none" b="1" dirty="0">
                <a:latin typeface="Open Sans" pitchFamily="34" charset="0"/>
                <a:ea typeface="Open Sans" pitchFamily="34" charset="0"/>
                <a:cs typeface="Open Sans" pitchFamily="34" charset="0"/>
              </a:rPr>
              <a:t>ENLISTING </a:t>
            </a:r>
            <a:r>
              <a:rPr lang="en-GB" b="1" dirty="0">
                <a:latin typeface="Open Sans" pitchFamily="34" charset="0"/>
                <a:ea typeface="Open Sans" pitchFamily="34" charset="0"/>
                <a:cs typeface="Open Sans" pitchFamily="34" charset="0"/>
              </a:rPr>
              <a:t>- </a:t>
            </a:r>
            <a:r>
              <a:rPr lang="x-none" dirty="0">
                <a:solidFill>
                  <a:srgbClr val="000000"/>
                </a:solidFill>
                <a:latin typeface="Open Sans" pitchFamily="34" charset="0"/>
                <a:ea typeface="Open Sans" pitchFamily="34" charset="0"/>
                <a:cs typeface="Open Sans" pitchFamily="34" charset="0"/>
              </a:rPr>
              <a:t>Enlist others expertise and resources</a:t>
            </a:r>
            <a:r>
              <a:rPr lang="en-US" dirty="0">
                <a:solidFill>
                  <a:srgbClr val="000000"/>
                </a:solidFill>
                <a:latin typeface="Open Sans" pitchFamily="34" charset="0"/>
                <a:ea typeface="Open Sans" pitchFamily="34" charset="0"/>
                <a:cs typeface="Open Sans" pitchFamily="34" charset="0"/>
              </a:rPr>
              <a:t>.</a:t>
            </a:r>
            <a:r>
              <a:rPr lang="x-none" dirty="0">
                <a:solidFill>
                  <a:srgbClr val="000000"/>
                </a:solidFill>
                <a:latin typeface="Open Sans" pitchFamily="34" charset="0"/>
                <a:ea typeface="Open Sans" pitchFamily="34" charset="0"/>
                <a:cs typeface="Open Sans" pitchFamily="34" charset="0"/>
              </a:rPr>
              <a:t> </a:t>
            </a:r>
            <a:endParaRPr lang="en-US" dirty="0">
              <a:solidFill>
                <a:srgbClr val="000000"/>
              </a:solidFill>
              <a:latin typeface="Open Sans" pitchFamily="34" charset="0"/>
              <a:ea typeface="Open Sans" pitchFamily="34" charset="0"/>
              <a:cs typeface="Open Sans" pitchFamily="34" charset="0"/>
            </a:endParaRPr>
          </a:p>
          <a:p>
            <a:r>
              <a:rPr lang="x-none" dirty="0">
                <a:solidFill>
                  <a:srgbClr val="000000"/>
                </a:solidFill>
                <a:latin typeface="Open Sans" pitchFamily="34" charset="0"/>
                <a:ea typeface="Open Sans" pitchFamily="34" charset="0"/>
                <a:cs typeface="Open Sans" pitchFamily="34" charset="0"/>
              </a:rPr>
              <a:t>Who</a:t>
            </a:r>
            <a:r>
              <a:rPr lang="x-none" dirty="0">
                <a:latin typeface="Open Sans" pitchFamily="34" charset="0"/>
                <a:ea typeface="Open Sans" pitchFamily="34" charset="0"/>
                <a:cs typeface="Open Sans" pitchFamily="34" charset="0"/>
              </a:rPr>
              <a:t> else can you enlist to support </a:t>
            </a:r>
            <a:r>
              <a:rPr lang="en-GB" dirty="0">
                <a:latin typeface="Open Sans" pitchFamily="34" charset="0"/>
                <a:ea typeface="Open Sans" pitchFamily="34" charset="0"/>
                <a:cs typeface="Open Sans" pitchFamily="34" charset="0"/>
              </a:rPr>
              <a:t>you</a:t>
            </a:r>
            <a:r>
              <a:rPr lang="x-none" dirty="0">
                <a:latin typeface="Open Sans" pitchFamily="34" charset="0"/>
                <a:ea typeface="Open Sans" pitchFamily="34" charset="0"/>
                <a:cs typeface="Open Sans" pitchFamily="34" charset="0"/>
              </a:rPr>
              <a:t>?</a:t>
            </a:r>
            <a:endParaRPr lang="en-US" dirty="0"/>
          </a:p>
        </p:txBody>
      </p:sp>
      <p:sp>
        <p:nvSpPr>
          <p:cNvPr id="3" name="Rectangle 2">
            <a:extLst>
              <a:ext uri="{FF2B5EF4-FFF2-40B4-BE49-F238E27FC236}">
                <a16:creationId xmlns:a16="http://schemas.microsoft.com/office/drawing/2014/main" id="{65B4B9F8-6D48-4021-9646-D12C6660AF47}"/>
              </a:ext>
            </a:extLst>
          </p:cNvPr>
          <p:cNvSpPr/>
          <p:nvPr/>
        </p:nvSpPr>
        <p:spPr>
          <a:xfrm>
            <a:off x="1857319" y="1494811"/>
            <a:ext cx="2058577" cy="1631216"/>
          </a:xfrm>
          <a:prstGeom prst="rect">
            <a:avLst/>
          </a:prstGeom>
        </p:spPr>
        <p:txBody>
          <a:bodyPr wrap="none">
            <a:spAutoFit/>
          </a:bodyPr>
          <a:lstStyle/>
          <a:p>
            <a:br>
              <a:rPr lang="en-GB" sz="2800" b="1" dirty="0">
                <a:solidFill>
                  <a:srgbClr val="002060"/>
                </a:solidFill>
                <a:latin typeface="Open Sans" pitchFamily="34" charset="0"/>
                <a:ea typeface="Open Sans" pitchFamily="34" charset="0"/>
                <a:cs typeface="Open Sans" pitchFamily="34" charset="0"/>
              </a:rPr>
            </a:br>
            <a:r>
              <a:rPr lang="en-GB" sz="2400" dirty="0">
                <a:latin typeface="Open Sans" pitchFamily="34" charset="0"/>
                <a:ea typeface="Open Sans" pitchFamily="34" charset="0"/>
                <a:cs typeface="Open Sans" pitchFamily="34" charset="0"/>
              </a:rPr>
              <a:t>Approaches </a:t>
            </a:r>
          </a:p>
          <a:p>
            <a:r>
              <a:rPr lang="en-GB" sz="2400" dirty="0">
                <a:latin typeface="Open Sans" pitchFamily="34" charset="0"/>
                <a:ea typeface="Open Sans" pitchFamily="34" charset="0"/>
                <a:cs typeface="Open Sans" pitchFamily="34" charset="0"/>
              </a:rPr>
              <a:t>that support </a:t>
            </a:r>
          </a:p>
          <a:p>
            <a:r>
              <a:rPr lang="en-GB" sz="2400" dirty="0">
                <a:latin typeface="Open Sans" pitchFamily="34" charset="0"/>
                <a:ea typeface="Open Sans" pitchFamily="34" charset="0"/>
                <a:cs typeface="Open Sans" pitchFamily="34" charset="0"/>
              </a:rPr>
              <a:t>Resilience</a:t>
            </a:r>
            <a:endParaRPr lang="en-GB" sz="2400" dirty="0"/>
          </a:p>
        </p:txBody>
      </p:sp>
      <p:pic>
        <p:nvPicPr>
          <p:cNvPr id="10" name="Picture 2">
            <a:extLst>
              <a:ext uri="{FF2B5EF4-FFF2-40B4-BE49-F238E27FC236}">
                <a16:creationId xmlns:a16="http://schemas.microsoft.com/office/drawing/2014/main" id="{00306C6F-959A-4C71-89C3-154FC79830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4980" y="3429000"/>
            <a:ext cx="2676239"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77583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3DCE89AFDB424F82BFF5DED6FF9E02" ma:contentTypeVersion="11" ma:contentTypeDescription="Create a new document." ma:contentTypeScope="" ma:versionID="593123017ed03fd7e9bd98ae56d432c3">
  <xsd:schema xmlns:xsd="http://www.w3.org/2001/XMLSchema" xmlns:xs="http://www.w3.org/2001/XMLSchema" xmlns:p="http://schemas.microsoft.com/office/2006/metadata/properties" xmlns:ns3="2e17ccde-481c-42df-a194-3ab52dfb5eaa" xmlns:ns4="7d302aa6-a6cc-4128-8b22-aabba84b1249" targetNamespace="http://schemas.microsoft.com/office/2006/metadata/properties" ma:root="true" ma:fieldsID="c184eb79bd74c2d49e90ab0c58464f44" ns3:_="" ns4:_="">
    <xsd:import namespace="2e17ccde-481c-42df-a194-3ab52dfb5eaa"/>
    <xsd:import namespace="7d302aa6-a6cc-4128-8b22-aabba84b124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17ccde-481c-42df-a194-3ab52dfb5ea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302aa6-a6cc-4128-8b22-aabba84b124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86A352-FB3B-44F5-8374-45664E27E9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17ccde-481c-42df-a194-3ab52dfb5eaa"/>
    <ds:schemaRef ds:uri="7d302aa6-a6cc-4128-8b22-aabba84b12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0052E98-0D5C-4A6F-B3C6-6E86D7A4377F}">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7d302aa6-a6cc-4128-8b22-aabba84b1249"/>
    <ds:schemaRef ds:uri="2e17ccde-481c-42df-a194-3ab52dfb5eaa"/>
    <ds:schemaRef ds:uri="http://www.w3.org/XML/1998/namespace"/>
    <ds:schemaRef ds:uri="http://purl.org/dc/terms/"/>
  </ds:schemaRefs>
</ds:datastoreItem>
</file>

<file path=customXml/itemProps3.xml><?xml version="1.0" encoding="utf-8"?>
<ds:datastoreItem xmlns:ds="http://schemas.openxmlformats.org/officeDocument/2006/customXml" ds:itemID="{E5DAA6F0-C45A-4EE3-A0DB-3E47D6891D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1145</TotalTime>
  <Words>117</Words>
  <Application>Microsoft Office PowerPoint</Application>
  <PresentationFormat>Widescreen</PresentationFormat>
  <Paragraphs>42</Paragraphs>
  <Slides>7</Slides>
  <Notes>2</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Calibri Light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Lukas Winter</dc:creator>
  <cp:lastModifiedBy>Jo Brill</cp:lastModifiedBy>
  <cp:revision>12</cp:revision>
  <dcterms:created xsi:type="dcterms:W3CDTF">2019-10-01T23:52:05Z</dcterms:created>
  <dcterms:modified xsi:type="dcterms:W3CDTF">2019-10-08T13:46:20Z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0x010100663DCE89AFDB424F82BFF5DED6FF9E02</vt:lpwstr>
  </property>
</Properties>
</file>