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60" r:id="rId5"/>
    <p:sldId id="258" r:id="rId6"/>
    <p:sldId id="259" r:id="rId7"/>
    <p:sldId id="275" r:id="rId8"/>
    <p:sldId id="274" r:id="rId9"/>
    <p:sldId id="277" r:id="rId10"/>
    <p:sldId id="256" r:id="rId11"/>
    <p:sldId id="276"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D56802-898A-4966-89F6-3166C3993711}" v="2" dt="2019-10-03T08:35:01.836"/>
    <p1510:client id="{BF113EA8-3190-4DAC-9DFF-D505107DF699}" v="3" dt="2019-10-03T08:45:09.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p:restoredTop sz="94663"/>
  </p:normalViewPr>
  <p:slideViewPr>
    <p:cSldViewPr snapToGrid="0" snapToObjects="1">
      <p:cViewPr varScale="1">
        <p:scale>
          <a:sx n="101" d="100"/>
          <a:sy n="101" d="100"/>
        </p:scale>
        <p:origin x="144" y="600"/>
      </p:cViewPr>
      <p:guideLst/>
    </p:cSldViewPr>
  </p:slideViewPr>
  <p:notesTextViewPr>
    <p:cViewPr>
      <p:scale>
        <a:sx n="1" d="1"/>
        <a:sy n="1" d="1"/>
      </p:scale>
      <p:origin x="0" y="0"/>
    </p:cViewPr>
  </p:notesTextViewPr>
  <p:notesViewPr>
    <p:cSldViewPr snapToGrid="0" snapToObjects="1">
      <p:cViewPr varScale="1">
        <p:scale>
          <a:sx n="99" d="100"/>
          <a:sy n="99" d="100"/>
        </p:scale>
        <p:origin x="261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Brill" userId="89e2c307-03a3-42f9-8bee-4f7e3594b0b3" providerId="ADAL" clId="{BF113EA8-3190-4DAC-9DFF-D505107DF699}"/>
    <pc:docChg chg="delSld modSld">
      <pc:chgData name="Jo Brill" userId="89e2c307-03a3-42f9-8bee-4f7e3594b0b3" providerId="ADAL" clId="{BF113EA8-3190-4DAC-9DFF-D505107DF699}" dt="2019-10-03T08:46:42.932" v="269" actId="20577"/>
      <pc:docMkLst>
        <pc:docMk/>
      </pc:docMkLst>
      <pc:sldChg chg="modSp">
        <pc:chgData name="Jo Brill" userId="89e2c307-03a3-42f9-8bee-4f7e3594b0b3" providerId="ADAL" clId="{BF113EA8-3190-4DAC-9DFF-D505107DF699}" dt="2019-10-03T08:37:21.606" v="19" actId="20577"/>
        <pc:sldMkLst>
          <pc:docMk/>
          <pc:sldMk cId="2914137213" sldId="256"/>
        </pc:sldMkLst>
        <pc:spChg chg="mod">
          <ac:chgData name="Jo Brill" userId="89e2c307-03a3-42f9-8bee-4f7e3594b0b3" providerId="ADAL" clId="{BF113EA8-3190-4DAC-9DFF-D505107DF699}" dt="2019-10-03T08:37:21.606" v="19" actId="20577"/>
          <ac:spMkLst>
            <pc:docMk/>
            <pc:sldMk cId="2914137213" sldId="256"/>
            <ac:spMk id="8" creationId="{D0A1377B-6400-4462-9F2F-5B4A7BCE0830}"/>
          </ac:spMkLst>
        </pc:spChg>
      </pc:sldChg>
      <pc:sldChg chg="modSp modNotesTx">
        <pc:chgData name="Jo Brill" userId="89e2c307-03a3-42f9-8bee-4f7e3594b0b3" providerId="ADAL" clId="{BF113EA8-3190-4DAC-9DFF-D505107DF699}" dt="2019-10-03T08:46:42.932" v="269" actId="20577"/>
        <pc:sldMkLst>
          <pc:docMk/>
          <pc:sldMk cId="2498683446" sldId="258"/>
        </pc:sldMkLst>
        <pc:picChg chg="mod">
          <ac:chgData name="Jo Brill" userId="89e2c307-03a3-42f9-8bee-4f7e3594b0b3" providerId="ADAL" clId="{BF113EA8-3190-4DAC-9DFF-D505107DF699}" dt="2019-10-03T08:38:16.335" v="71" actId="1076"/>
          <ac:picMkLst>
            <pc:docMk/>
            <pc:sldMk cId="2498683446" sldId="258"/>
            <ac:picMk id="6" creationId="{1701C1F6-F53A-452E-A3E8-18D630614323}"/>
          </ac:picMkLst>
        </pc:picChg>
      </pc:sldChg>
      <pc:sldChg chg="modNotes">
        <pc:chgData name="Jo Brill" userId="89e2c307-03a3-42f9-8bee-4f7e3594b0b3" providerId="ADAL" clId="{BF113EA8-3190-4DAC-9DFF-D505107DF699}" dt="2019-10-03T08:43:09.821" v="83" actId="20577"/>
        <pc:sldMkLst>
          <pc:docMk/>
          <pc:sldMk cId="2958027096" sldId="274"/>
        </pc:sldMkLst>
      </pc:sldChg>
      <pc:sldChg chg="modSp">
        <pc:chgData name="Jo Brill" userId="89e2c307-03a3-42f9-8bee-4f7e3594b0b3" providerId="ADAL" clId="{BF113EA8-3190-4DAC-9DFF-D505107DF699}" dt="2019-10-03T08:37:38.979" v="21" actId="20577"/>
        <pc:sldMkLst>
          <pc:docMk/>
          <pc:sldMk cId="1591444559" sldId="276"/>
        </pc:sldMkLst>
        <pc:spChg chg="mod">
          <ac:chgData name="Jo Brill" userId="89e2c307-03a3-42f9-8bee-4f7e3594b0b3" providerId="ADAL" clId="{BF113EA8-3190-4DAC-9DFF-D505107DF699}" dt="2019-10-03T08:37:38.979" v="21" actId="20577"/>
          <ac:spMkLst>
            <pc:docMk/>
            <pc:sldMk cId="1591444559" sldId="276"/>
            <ac:spMk id="6" creationId="{96B3394F-98BF-48FE-A592-761A41C64397}"/>
          </ac:spMkLst>
        </pc:spChg>
      </pc:sldChg>
      <pc:sldChg chg="modSp del">
        <pc:chgData name="Jo Brill" userId="89e2c307-03a3-42f9-8bee-4f7e3594b0b3" providerId="ADAL" clId="{BF113EA8-3190-4DAC-9DFF-D505107DF699}" dt="2019-10-03T08:38:09.203" v="70" actId="2696"/>
        <pc:sldMkLst>
          <pc:docMk/>
          <pc:sldMk cId="518909168" sldId="278"/>
        </pc:sldMkLst>
        <pc:spChg chg="mod">
          <ac:chgData name="Jo Brill" userId="89e2c307-03a3-42f9-8bee-4f7e3594b0b3" providerId="ADAL" clId="{BF113EA8-3190-4DAC-9DFF-D505107DF699}" dt="2019-10-03T08:38:05.939" v="69" actId="20577"/>
          <ac:spMkLst>
            <pc:docMk/>
            <pc:sldMk cId="518909168" sldId="278"/>
            <ac:spMk id="6" creationId="{96B3394F-98BF-48FE-A592-761A41C6439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90BAD-2FFD-460C-A5E0-66FDE0498D4B}" type="datetimeFigureOut">
              <a:rPr lang="en-GB" smtClean="0"/>
              <a:t>03/10/2019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BC4708-A327-4BB6-9CCD-CEE56176B2C8}" type="slidenum">
              <a:rPr lang="en-GB" smtClean="0"/>
              <a:t>‹#›</a:t>
            </a:fld>
            <a:endParaRPr lang="en-GB"/>
          </a:p>
        </p:txBody>
      </p:sp>
    </p:spTree>
    <p:extLst>
      <p:ext uri="{BB962C8B-B14F-4D97-AF65-F5344CB8AC3E}">
        <p14:creationId xmlns:p14="http://schemas.microsoft.com/office/powerpoint/2010/main" val="382634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2015 The Department Of Health in conjunction with NHS England issued a paper entitled Future in mind - Promoting, protecting and improving our children and young people’s mental health and wellbeing.</a:t>
            </a:r>
            <a:r>
              <a:rPr lang="en-US" sz="1200" kern="1200" dirty="0">
                <a:solidFill>
                  <a:schemeClr val="tx1"/>
                </a:solidFill>
                <a:latin typeface="+mn-lt"/>
                <a:ea typeface="+mn-ea"/>
                <a:cs typeface="+mn-cs"/>
              </a:rPr>
              <a:t>  </a:t>
            </a:r>
            <a:r>
              <a:rPr lang="en-GB" sz="1200" kern="1200" dirty="0">
                <a:solidFill>
                  <a:schemeClr val="tx1"/>
                </a:solidFill>
                <a:latin typeface="+mn-lt"/>
                <a:ea typeface="+mn-ea"/>
                <a:cs typeface="+mn-cs"/>
              </a:rPr>
              <a:t>Following the findings in this report, there has been a focus on resilience – helping young people acquire the skills they need when life throws up challenges.</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Research evidence shows that education and health are closely linked and that promoting the health and wellbeing of pupils and students within schools and colleges has the potential to improve their educational outcomes and their health and wellbeing outcomes.</a:t>
            </a:r>
            <a:endParaRPr lang="en-US"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3BC4708-A327-4BB6-9CCD-CEE56176B2C8}" type="slidenum">
              <a:rPr lang="en-GB" smtClean="0"/>
              <a:t>1</a:t>
            </a:fld>
            <a:endParaRPr lang="en-GB"/>
          </a:p>
        </p:txBody>
      </p:sp>
    </p:spTree>
    <p:extLst>
      <p:ext uri="{BB962C8B-B14F-4D97-AF65-F5344CB8AC3E}">
        <p14:creationId xmlns:p14="http://schemas.microsoft.com/office/powerpoint/2010/main" val="368554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Challenges are a normal part of life. Hands up here who has faced a challenge of some kind in their lives! So we need to equip young people with skills to cope with what </a:t>
            </a:r>
            <a:r>
              <a:rPr lang="en-GB"/>
              <a:t>life throws up. </a:t>
            </a:r>
          </a:p>
        </p:txBody>
      </p:sp>
      <p:sp>
        <p:nvSpPr>
          <p:cNvPr id="4" name="Slide Number Placeholder 3"/>
          <p:cNvSpPr>
            <a:spLocks noGrp="1"/>
          </p:cNvSpPr>
          <p:nvPr>
            <p:ph type="sldNum" sz="quarter" idx="5"/>
          </p:nvPr>
        </p:nvSpPr>
        <p:spPr/>
        <p:txBody>
          <a:bodyPr/>
          <a:lstStyle/>
          <a:p>
            <a:fld id="{13BC4708-A327-4BB6-9CCD-CEE56176B2C8}" type="slidenum">
              <a:rPr lang="en-GB" smtClean="0"/>
              <a:t>2</a:t>
            </a:fld>
            <a:endParaRPr lang="en-GB"/>
          </a:p>
        </p:txBody>
      </p:sp>
    </p:spTree>
    <p:extLst>
      <p:ext uri="{BB962C8B-B14F-4D97-AF65-F5344CB8AC3E}">
        <p14:creationId xmlns:p14="http://schemas.microsoft.com/office/powerpoint/2010/main" val="3330716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Group exercise: </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pairs/on your tables discus the questions ‘what is resilience? And why does it matter?’ (PPT slide 3) (</a:t>
            </a:r>
            <a:r>
              <a:rPr lang="en-GB" sz="1200" i="1" kern="1200" dirty="0">
                <a:solidFill>
                  <a:schemeClr val="tx1"/>
                </a:solidFill>
                <a:effectLst/>
                <a:latin typeface="+mn-lt"/>
                <a:ea typeface="+mn-ea"/>
                <a:cs typeface="+mn-cs"/>
              </a:rPr>
              <a:t>3-5mins to discuss</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them to feedback one or two answers from each table, thank each person for their contribution.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Typical answers include:</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Coping with change</a:t>
            </a:r>
            <a:endParaRPr lang="en-US" dirty="0">
              <a:effectLst/>
            </a:endParaRPr>
          </a:p>
          <a:p>
            <a:pPr lvl="0"/>
            <a:r>
              <a:rPr lang="en-GB" sz="1200" kern="1200" dirty="0">
                <a:solidFill>
                  <a:schemeClr val="tx1"/>
                </a:solidFill>
                <a:effectLst/>
                <a:latin typeface="+mn-lt"/>
                <a:ea typeface="+mn-ea"/>
                <a:cs typeface="+mn-cs"/>
              </a:rPr>
              <a:t>Coping with challenge</a:t>
            </a:r>
            <a:endParaRPr lang="en-US" dirty="0">
              <a:effectLst/>
            </a:endParaRPr>
          </a:p>
          <a:p>
            <a:pPr lvl="0"/>
            <a:r>
              <a:rPr lang="en-GB" sz="1200" kern="1200" dirty="0">
                <a:solidFill>
                  <a:schemeClr val="tx1"/>
                </a:solidFill>
                <a:effectLst/>
                <a:latin typeface="+mn-lt"/>
                <a:ea typeface="+mn-ea"/>
                <a:cs typeface="+mn-cs"/>
              </a:rPr>
              <a:t>Bouncing back</a:t>
            </a:r>
            <a:endParaRPr lang="en-US" dirty="0">
              <a:effectLst/>
            </a:endParaRPr>
          </a:p>
          <a:p>
            <a:r>
              <a:rPr lang="en-GB" sz="1200" kern="1200" dirty="0">
                <a:solidFill>
                  <a:schemeClr val="tx1"/>
                </a:solidFill>
                <a:effectLst/>
                <a:latin typeface="+mn-lt"/>
                <a:ea typeface="+mn-ea"/>
                <a:cs typeface="+mn-cs"/>
              </a:rPr>
              <a:t> </a:t>
            </a:r>
            <a:endParaRPr lang="en-US" dirty="0">
              <a:effectLst/>
            </a:endParaRPr>
          </a:p>
          <a:p>
            <a:r>
              <a:rPr lang="en-GB" sz="1200" kern="1200" dirty="0">
                <a:solidFill>
                  <a:schemeClr val="tx1"/>
                </a:solidFill>
                <a:effectLst/>
                <a:latin typeface="+mn-lt"/>
                <a:ea typeface="+mn-ea"/>
                <a:cs typeface="+mn-cs"/>
              </a:rPr>
              <a:t>Mention the following </a:t>
            </a:r>
            <a:r>
              <a:rPr lang="en-GB" sz="1200" kern="1200" dirty="0" err="1">
                <a:solidFill>
                  <a:schemeClr val="tx1"/>
                </a:solidFill>
                <a:effectLst/>
                <a:latin typeface="+mn-lt"/>
                <a:ea typeface="+mn-ea"/>
                <a:cs typeface="+mn-cs"/>
              </a:rPr>
              <a:t>Boingboing</a:t>
            </a:r>
            <a:r>
              <a:rPr lang="en-GB" sz="1200" kern="1200" dirty="0">
                <a:solidFill>
                  <a:schemeClr val="tx1"/>
                </a:solidFill>
                <a:effectLst/>
                <a:latin typeface="+mn-lt"/>
                <a:ea typeface="+mn-ea"/>
                <a:cs typeface="+mn-cs"/>
              </a:rPr>
              <a:t> (where the material comes from) use the phrase ‘Bounce forward’ rather than bounce back. As you move forward each time you overcome something. Next time you have a similar situation you will cope slightly better because you faced it and overcame it before.</a:t>
            </a:r>
            <a:endParaRPr lang="en-US" dirty="0">
              <a:effectLst/>
            </a:endParaRPr>
          </a:p>
          <a:p>
            <a:endParaRPr lang="en-GB" dirty="0"/>
          </a:p>
        </p:txBody>
      </p:sp>
      <p:sp>
        <p:nvSpPr>
          <p:cNvPr id="4" name="Slide Number Placeholder 3"/>
          <p:cNvSpPr>
            <a:spLocks noGrp="1"/>
          </p:cNvSpPr>
          <p:nvPr>
            <p:ph type="sldNum" sz="quarter" idx="5"/>
          </p:nvPr>
        </p:nvSpPr>
        <p:spPr/>
        <p:txBody>
          <a:bodyPr/>
          <a:lstStyle/>
          <a:p>
            <a:fld id="{13BC4708-A327-4BB6-9CCD-CEE56176B2C8}" type="slidenum">
              <a:rPr lang="en-GB" smtClean="0"/>
              <a:t>3</a:t>
            </a:fld>
            <a:endParaRPr lang="en-GB"/>
          </a:p>
        </p:txBody>
      </p:sp>
    </p:spTree>
    <p:extLst>
      <p:ext uri="{BB962C8B-B14F-4D97-AF65-F5344CB8AC3E}">
        <p14:creationId xmlns:p14="http://schemas.microsoft.com/office/powerpoint/2010/main" val="4089338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Smart Moves is based on the Resilience Framework devised by </a:t>
            </a:r>
            <a:r>
              <a:rPr lang="en-US" sz="1200" kern="1200" dirty="0">
                <a:solidFill>
                  <a:schemeClr val="tx1"/>
                </a:solidFill>
                <a:latin typeface="+mn-lt"/>
                <a:ea typeface="+mn-ea"/>
                <a:cs typeface="+mn-cs"/>
              </a:rPr>
              <a:t>Professor Angie Hart and collaborators at the University of Brighton and The Resilient Classroom Resource Pack Written by Sam Taylor, Angie Hart And Hove Park School.</a:t>
            </a:r>
          </a:p>
          <a:p>
            <a:r>
              <a:rPr lang="en-GB" sz="1200" kern="1200" dirty="0">
                <a:solidFill>
                  <a:schemeClr val="tx1"/>
                </a:solidFill>
                <a:latin typeface="+mn-lt"/>
                <a:ea typeface="+mn-ea"/>
                <a:cs typeface="+mn-cs"/>
              </a:rPr>
              <a:t>The different areas of the Resilience Framework are not designed to be used as a step-by-step guide one after the other, but rather can be called upon when needed and several can be used at the same time. </a:t>
            </a:r>
            <a:r>
              <a:rPr lang="en-US" sz="1200" kern="1200" dirty="0">
                <a:solidFill>
                  <a:schemeClr val="tx1"/>
                </a:solidFill>
                <a:latin typeface="+mn-lt"/>
                <a:ea typeface="+mn-ea"/>
                <a:cs typeface="+mn-cs"/>
              </a:rPr>
              <a:t>NOT a hierarchy – can learn them out of ‘order’ doesn't matter which you learn</a:t>
            </a:r>
          </a:p>
          <a:p>
            <a:r>
              <a:rPr lang="en-US" sz="1200" kern="1200" dirty="0">
                <a:solidFill>
                  <a:schemeClr val="tx1"/>
                </a:solidFill>
                <a:latin typeface="+mn-lt"/>
                <a:ea typeface="+mn-ea"/>
                <a:cs typeface="+mn-cs"/>
              </a:rPr>
              <a:t>The Resilience Framework breaks down the thing of resilience into Small LEARNABLE skills, practically set out. Hence SMART MOVES </a:t>
            </a:r>
          </a:p>
          <a:p>
            <a:r>
              <a:rPr lang="en-GB" sz="1200" b="1" kern="1200" dirty="0">
                <a:solidFill>
                  <a:schemeClr val="tx1"/>
                </a:solidFill>
                <a:latin typeface="+mn-lt"/>
                <a:ea typeface="+mn-ea"/>
                <a:cs typeface="+mn-cs"/>
              </a:rPr>
              <a:t>Learnable</a:t>
            </a:r>
            <a:r>
              <a:rPr lang="en-GB" sz="1200" kern="1200" dirty="0">
                <a:solidFill>
                  <a:schemeClr val="tx1"/>
                </a:solidFill>
                <a:latin typeface="+mn-lt"/>
                <a:ea typeface="+mn-ea"/>
                <a:cs typeface="+mn-cs"/>
              </a:rPr>
              <a:t> –you can’t just </a:t>
            </a:r>
            <a:r>
              <a:rPr lang="en-GB" sz="1200" kern="1200">
                <a:solidFill>
                  <a:schemeClr val="tx1"/>
                </a:solidFill>
                <a:latin typeface="+mn-lt"/>
                <a:ea typeface="+mn-ea"/>
                <a:cs typeface="+mn-cs"/>
              </a:rPr>
              <a:t>build resilience, </a:t>
            </a:r>
            <a:r>
              <a:rPr lang="en-GB" sz="1200" kern="1200" dirty="0">
                <a:solidFill>
                  <a:schemeClr val="tx1"/>
                </a:solidFill>
                <a:latin typeface="+mn-lt"/>
                <a:ea typeface="+mn-ea"/>
                <a:cs typeface="+mn-cs"/>
              </a:rPr>
              <a:t>but small moves result in increased resilience</a:t>
            </a:r>
            <a:endParaRPr lang="en-US" sz="1200" kern="1200" dirty="0">
              <a:solidFill>
                <a:schemeClr val="tx1"/>
              </a:solidFill>
              <a:latin typeface="+mn-lt"/>
              <a:ea typeface="+mn-ea"/>
              <a:cs typeface="+mn-cs"/>
            </a:endParaRPr>
          </a:p>
          <a:p>
            <a:r>
              <a:rPr lang="en-GB" sz="1200" b="1" kern="1200" dirty="0">
                <a:solidFill>
                  <a:schemeClr val="tx1"/>
                </a:solidFill>
                <a:latin typeface="+mn-lt"/>
                <a:ea typeface="+mn-ea"/>
                <a:cs typeface="+mn-cs"/>
              </a:rPr>
              <a:t>What do we mean by resilience? </a:t>
            </a:r>
            <a:r>
              <a:rPr lang="en-GB" sz="1200" kern="1200" dirty="0">
                <a:solidFill>
                  <a:schemeClr val="tx1"/>
                </a:solidFill>
                <a:latin typeface="+mn-lt"/>
                <a:ea typeface="+mn-ea"/>
                <a:cs typeface="+mn-cs"/>
              </a:rPr>
              <a:t>There are many different definitions of resilience. They define resilience as students achieving good educational outcomes despite adversity. </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Resilience is surviving and thriving through the ups and downs of life</a:t>
            </a:r>
            <a:endParaRPr lang="en-US"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3BC4708-A327-4BB6-9CCD-CEE56176B2C8}" type="slidenum">
              <a:rPr lang="en-GB" smtClean="0"/>
              <a:t>5</a:t>
            </a:fld>
            <a:endParaRPr lang="en-GB"/>
          </a:p>
        </p:txBody>
      </p:sp>
    </p:spTree>
    <p:extLst>
      <p:ext uri="{BB962C8B-B14F-4D97-AF65-F5344CB8AC3E}">
        <p14:creationId xmlns:p14="http://schemas.microsoft.com/office/powerpoint/2010/main" val="2512933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D2E5D-7B73-A847-9873-6FFE0AEC535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189C052-C840-CA46-B4B9-09092A24A8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2C69D86-A94F-A24E-BB33-DC200CD52C6E}"/>
              </a:ext>
            </a:extLst>
          </p:cNvPr>
          <p:cNvSpPr>
            <a:spLocks noGrp="1"/>
          </p:cNvSpPr>
          <p:nvPr>
            <p:ph type="dt" sz="half" idx="10"/>
          </p:nvPr>
        </p:nvSpPr>
        <p:spPr/>
        <p:txBody>
          <a:bodyPr/>
          <a:lstStyle/>
          <a:p>
            <a:fld id="{A0251DE2-56DB-F847-BA09-BC648B56C124}" type="datetimeFigureOut">
              <a:rPr lang="en-US" smtClean="0"/>
              <a:t>10/3/2019</a:t>
            </a:fld>
            <a:endParaRPr lang="en-US"/>
          </a:p>
        </p:txBody>
      </p:sp>
      <p:sp>
        <p:nvSpPr>
          <p:cNvPr id="5" name="Footer Placeholder 4">
            <a:extLst>
              <a:ext uri="{FF2B5EF4-FFF2-40B4-BE49-F238E27FC236}">
                <a16:creationId xmlns:a16="http://schemas.microsoft.com/office/drawing/2014/main" id="{859A9EAB-F92A-6B48-BCCB-B86621DA00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AA15E-80AC-0F4A-A7E5-3A5C2B36F7AD}"/>
              </a:ext>
            </a:extLst>
          </p:cNvPr>
          <p:cNvSpPr>
            <a:spLocks noGrp="1"/>
          </p:cNvSpPr>
          <p:nvPr>
            <p:ph type="sldNum" sz="quarter" idx="12"/>
          </p:nvPr>
        </p:nvSpPr>
        <p:spPr/>
        <p:txBody>
          <a:bodyPr/>
          <a:lstStyle/>
          <a:p>
            <a:fld id="{12AC9A90-75F3-0845-810E-D43750B7C663}" type="slidenum">
              <a:rPr lang="en-US" smtClean="0"/>
              <a:t>‹#›</a:t>
            </a:fld>
            <a:endParaRPr lang="en-US"/>
          </a:p>
        </p:txBody>
      </p:sp>
    </p:spTree>
    <p:extLst>
      <p:ext uri="{BB962C8B-B14F-4D97-AF65-F5344CB8AC3E}">
        <p14:creationId xmlns:p14="http://schemas.microsoft.com/office/powerpoint/2010/main" val="362351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EFCD-8251-694C-8521-FD1BA6E690F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201314-7EA1-9547-9BED-B9A703FDCA1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9BB553-2018-0249-8978-F72B114E28B2}"/>
              </a:ext>
            </a:extLst>
          </p:cNvPr>
          <p:cNvSpPr>
            <a:spLocks noGrp="1"/>
          </p:cNvSpPr>
          <p:nvPr>
            <p:ph type="dt" sz="half" idx="10"/>
          </p:nvPr>
        </p:nvSpPr>
        <p:spPr/>
        <p:txBody>
          <a:bodyPr/>
          <a:lstStyle/>
          <a:p>
            <a:fld id="{A0251DE2-56DB-F847-BA09-BC648B56C124}" type="datetimeFigureOut">
              <a:rPr lang="en-US" smtClean="0"/>
              <a:t>10/3/2019</a:t>
            </a:fld>
            <a:endParaRPr lang="en-US"/>
          </a:p>
        </p:txBody>
      </p:sp>
      <p:sp>
        <p:nvSpPr>
          <p:cNvPr id="5" name="Footer Placeholder 4">
            <a:extLst>
              <a:ext uri="{FF2B5EF4-FFF2-40B4-BE49-F238E27FC236}">
                <a16:creationId xmlns:a16="http://schemas.microsoft.com/office/drawing/2014/main" id="{766F4BE0-4B23-2647-AF0F-E8CD8DAB4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D5C170-5F16-C146-9E30-F383BB0CC882}"/>
              </a:ext>
            </a:extLst>
          </p:cNvPr>
          <p:cNvSpPr>
            <a:spLocks noGrp="1"/>
          </p:cNvSpPr>
          <p:nvPr>
            <p:ph type="sldNum" sz="quarter" idx="12"/>
          </p:nvPr>
        </p:nvSpPr>
        <p:spPr/>
        <p:txBody>
          <a:bodyPr/>
          <a:lstStyle/>
          <a:p>
            <a:fld id="{12AC9A90-75F3-0845-810E-D43750B7C663}" type="slidenum">
              <a:rPr lang="en-US" smtClean="0"/>
              <a:t>‹#›</a:t>
            </a:fld>
            <a:endParaRPr lang="en-US"/>
          </a:p>
        </p:txBody>
      </p:sp>
    </p:spTree>
    <p:extLst>
      <p:ext uri="{BB962C8B-B14F-4D97-AF65-F5344CB8AC3E}">
        <p14:creationId xmlns:p14="http://schemas.microsoft.com/office/powerpoint/2010/main" val="163047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53F8B-617E-5D40-A44C-A1C12EBEADB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7A97C41-C270-F549-99BA-BF3F11FB840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782E825-1799-9540-8B5D-62CA23BC2758}"/>
              </a:ext>
            </a:extLst>
          </p:cNvPr>
          <p:cNvSpPr>
            <a:spLocks noGrp="1"/>
          </p:cNvSpPr>
          <p:nvPr>
            <p:ph type="dt" sz="half" idx="10"/>
          </p:nvPr>
        </p:nvSpPr>
        <p:spPr/>
        <p:txBody>
          <a:bodyPr/>
          <a:lstStyle/>
          <a:p>
            <a:fld id="{A0251DE2-56DB-F847-BA09-BC648B56C124}" type="datetimeFigureOut">
              <a:rPr lang="en-US" smtClean="0"/>
              <a:t>10/3/2019</a:t>
            </a:fld>
            <a:endParaRPr lang="en-US"/>
          </a:p>
        </p:txBody>
      </p:sp>
      <p:sp>
        <p:nvSpPr>
          <p:cNvPr id="5" name="Footer Placeholder 4">
            <a:extLst>
              <a:ext uri="{FF2B5EF4-FFF2-40B4-BE49-F238E27FC236}">
                <a16:creationId xmlns:a16="http://schemas.microsoft.com/office/drawing/2014/main" id="{1F22F4AA-404A-C54E-84F5-46D70878C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F4A38-5CC7-3F4E-B62B-828995CE05B7}"/>
              </a:ext>
            </a:extLst>
          </p:cNvPr>
          <p:cNvSpPr>
            <a:spLocks noGrp="1"/>
          </p:cNvSpPr>
          <p:nvPr>
            <p:ph type="sldNum" sz="quarter" idx="12"/>
          </p:nvPr>
        </p:nvSpPr>
        <p:spPr/>
        <p:txBody>
          <a:bodyPr/>
          <a:lstStyle/>
          <a:p>
            <a:fld id="{12AC9A90-75F3-0845-810E-D43750B7C663}" type="slidenum">
              <a:rPr lang="en-US" smtClean="0"/>
              <a:t>‹#›</a:t>
            </a:fld>
            <a:endParaRPr lang="en-US"/>
          </a:p>
        </p:txBody>
      </p:sp>
    </p:spTree>
    <p:extLst>
      <p:ext uri="{BB962C8B-B14F-4D97-AF65-F5344CB8AC3E}">
        <p14:creationId xmlns:p14="http://schemas.microsoft.com/office/powerpoint/2010/main" val="1066106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EFEF-9CE5-744F-878C-76EC971B793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1E85132-103A-AD43-8588-9960B6023B4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C30C180-145C-C649-88EC-B4010A3A8927}"/>
              </a:ext>
            </a:extLst>
          </p:cNvPr>
          <p:cNvSpPr>
            <a:spLocks noGrp="1"/>
          </p:cNvSpPr>
          <p:nvPr>
            <p:ph type="dt" sz="half" idx="10"/>
          </p:nvPr>
        </p:nvSpPr>
        <p:spPr/>
        <p:txBody>
          <a:bodyPr/>
          <a:lstStyle/>
          <a:p>
            <a:fld id="{A0251DE2-56DB-F847-BA09-BC648B56C124}" type="datetimeFigureOut">
              <a:rPr lang="en-US" smtClean="0"/>
              <a:t>10/3/2019</a:t>
            </a:fld>
            <a:endParaRPr lang="en-US"/>
          </a:p>
        </p:txBody>
      </p:sp>
      <p:sp>
        <p:nvSpPr>
          <p:cNvPr id="5" name="Footer Placeholder 4">
            <a:extLst>
              <a:ext uri="{FF2B5EF4-FFF2-40B4-BE49-F238E27FC236}">
                <a16:creationId xmlns:a16="http://schemas.microsoft.com/office/drawing/2014/main" id="{3AA92E18-740D-DC45-9232-263177DD4B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B359C-9937-2E4D-A636-67FD7D1878F9}"/>
              </a:ext>
            </a:extLst>
          </p:cNvPr>
          <p:cNvSpPr>
            <a:spLocks noGrp="1"/>
          </p:cNvSpPr>
          <p:nvPr>
            <p:ph type="sldNum" sz="quarter" idx="12"/>
          </p:nvPr>
        </p:nvSpPr>
        <p:spPr/>
        <p:txBody>
          <a:bodyPr/>
          <a:lstStyle/>
          <a:p>
            <a:fld id="{12AC9A90-75F3-0845-810E-D43750B7C663}" type="slidenum">
              <a:rPr lang="en-US" smtClean="0"/>
              <a:t>‹#›</a:t>
            </a:fld>
            <a:endParaRPr lang="en-US"/>
          </a:p>
        </p:txBody>
      </p:sp>
    </p:spTree>
    <p:extLst>
      <p:ext uri="{BB962C8B-B14F-4D97-AF65-F5344CB8AC3E}">
        <p14:creationId xmlns:p14="http://schemas.microsoft.com/office/powerpoint/2010/main" val="208538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F72D-E1CA-9740-9AC5-D73BDEB51C6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A38A4C1-B494-8449-9B6B-C3DB38AF56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4C65E3F-E84E-644F-94D1-2A1AFD6B6329}"/>
              </a:ext>
            </a:extLst>
          </p:cNvPr>
          <p:cNvSpPr>
            <a:spLocks noGrp="1"/>
          </p:cNvSpPr>
          <p:nvPr>
            <p:ph type="dt" sz="half" idx="10"/>
          </p:nvPr>
        </p:nvSpPr>
        <p:spPr/>
        <p:txBody>
          <a:bodyPr/>
          <a:lstStyle/>
          <a:p>
            <a:fld id="{A0251DE2-56DB-F847-BA09-BC648B56C124}" type="datetimeFigureOut">
              <a:rPr lang="en-US" smtClean="0"/>
              <a:t>10/3/2019</a:t>
            </a:fld>
            <a:endParaRPr lang="en-US"/>
          </a:p>
        </p:txBody>
      </p:sp>
      <p:sp>
        <p:nvSpPr>
          <p:cNvPr id="5" name="Footer Placeholder 4">
            <a:extLst>
              <a:ext uri="{FF2B5EF4-FFF2-40B4-BE49-F238E27FC236}">
                <a16:creationId xmlns:a16="http://schemas.microsoft.com/office/drawing/2014/main" id="{081954FD-0AD5-1F44-8A8B-7A627FE763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98E0B6-F9DB-7043-AEF1-9BA18DF8925F}"/>
              </a:ext>
            </a:extLst>
          </p:cNvPr>
          <p:cNvSpPr>
            <a:spLocks noGrp="1"/>
          </p:cNvSpPr>
          <p:nvPr>
            <p:ph type="sldNum" sz="quarter" idx="12"/>
          </p:nvPr>
        </p:nvSpPr>
        <p:spPr/>
        <p:txBody>
          <a:bodyPr/>
          <a:lstStyle/>
          <a:p>
            <a:fld id="{12AC9A90-75F3-0845-810E-D43750B7C663}" type="slidenum">
              <a:rPr lang="en-US" smtClean="0"/>
              <a:t>‹#›</a:t>
            </a:fld>
            <a:endParaRPr lang="en-US"/>
          </a:p>
        </p:txBody>
      </p:sp>
    </p:spTree>
    <p:extLst>
      <p:ext uri="{BB962C8B-B14F-4D97-AF65-F5344CB8AC3E}">
        <p14:creationId xmlns:p14="http://schemas.microsoft.com/office/powerpoint/2010/main" val="386269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D4CB-7230-C242-ACE4-8D5C4AD33A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76A8C6-7F3C-4640-BE12-4E8D2370D8B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0F5F145-D944-E446-BEE2-78FE4205CE7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E881BFB-078F-AB4F-BB9B-09958703B7B9}"/>
              </a:ext>
            </a:extLst>
          </p:cNvPr>
          <p:cNvSpPr>
            <a:spLocks noGrp="1"/>
          </p:cNvSpPr>
          <p:nvPr>
            <p:ph type="dt" sz="half" idx="10"/>
          </p:nvPr>
        </p:nvSpPr>
        <p:spPr/>
        <p:txBody>
          <a:bodyPr/>
          <a:lstStyle/>
          <a:p>
            <a:fld id="{A0251DE2-56DB-F847-BA09-BC648B56C124}" type="datetimeFigureOut">
              <a:rPr lang="en-US" smtClean="0"/>
              <a:t>10/3/2019</a:t>
            </a:fld>
            <a:endParaRPr lang="en-US"/>
          </a:p>
        </p:txBody>
      </p:sp>
      <p:sp>
        <p:nvSpPr>
          <p:cNvPr id="6" name="Footer Placeholder 5">
            <a:extLst>
              <a:ext uri="{FF2B5EF4-FFF2-40B4-BE49-F238E27FC236}">
                <a16:creationId xmlns:a16="http://schemas.microsoft.com/office/drawing/2014/main" id="{3FA689BD-CED0-8746-88C9-BCFEB6D0DC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ADF26-8F8D-2143-BA5D-6FB829E35004}"/>
              </a:ext>
            </a:extLst>
          </p:cNvPr>
          <p:cNvSpPr>
            <a:spLocks noGrp="1"/>
          </p:cNvSpPr>
          <p:nvPr>
            <p:ph type="sldNum" sz="quarter" idx="12"/>
          </p:nvPr>
        </p:nvSpPr>
        <p:spPr/>
        <p:txBody>
          <a:bodyPr/>
          <a:lstStyle/>
          <a:p>
            <a:fld id="{12AC9A90-75F3-0845-810E-D43750B7C663}" type="slidenum">
              <a:rPr lang="en-US" smtClean="0"/>
              <a:t>‹#›</a:t>
            </a:fld>
            <a:endParaRPr lang="en-US"/>
          </a:p>
        </p:txBody>
      </p:sp>
    </p:spTree>
    <p:extLst>
      <p:ext uri="{BB962C8B-B14F-4D97-AF65-F5344CB8AC3E}">
        <p14:creationId xmlns:p14="http://schemas.microsoft.com/office/powerpoint/2010/main" val="8565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9A28-7EAA-2944-B5FF-220DE7B048D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48842D8-5F4B-BD40-946A-863AC18170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5080D1F-6212-754E-99CB-EEEB353BDE7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E0B261C-817E-4F4F-AFF0-83B2E35EDE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5F5A827-C602-EE48-B719-ECE8916E5B2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ED4F7F2-EA1E-294D-82C9-F0D011BF87BB}"/>
              </a:ext>
            </a:extLst>
          </p:cNvPr>
          <p:cNvSpPr>
            <a:spLocks noGrp="1"/>
          </p:cNvSpPr>
          <p:nvPr>
            <p:ph type="dt" sz="half" idx="10"/>
          </p:nvPr>
        </p:nvSpPr>
        <p:spPr/>
        <p:txBody>
          <a:bodyPr/>
          <a:lstStyle/>
          <a:p>
            <a:fld id="{A0251DE2-56DB-F847-BA09-BC648B56C124}" type="datetimeFigureOut">
              <a:rPr lang="en-US" smtClean="0"/>
              <a:t>10/3/2019</a:t>
            </a:fld>
            <a:endParaRPr lang="en-US"/>
          </a:p>
        </p:txBody>
      </p:sp>
      <p:sp>
        <p:nvSpPr>
          <p:cNvPr id="8" name="Footer Placeholder 7">
            <a:extLst>
              <a:ext uri="{FF2B5EF4-FFF2-40B4-BE49-F238E27FC236}">
                <a16:creationId xmlns:a16="http://schemas.microsoft.com/office/drawing/2014/main" id="{A2DAFA5C-E448-AF43-BF17-70EFFE5D3A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FD0040-7C3A-8846-8F0C-E267C8268E42}"/>
              </a:ext>
            </a:extLst>
          </p:cNvPr>
          <p:cNvSpPr>
            <a:spLocks noGrp="1"/>
          </p:cNvSpPr>
          <p:nvPr>
            <p:ph type="sldNum" sz="quarter" idx="12"/>
          </p:nvPr>
        </p:nvSpPr>
        <p:spPr/>
        <p:txBody>
          <a:bodyPr/>
          <a:lstStyle/>
          <a:p>
            <a:fld id="{12AC9A90-75F3-0845-810E-D43750B7C663}" type="slidenum">
              <a:rPr lang="en-US" smtClean="0"/>
              <a:t>‹#›</a:t>
            </a:fld>
            <a:endParaRPr lang="en-US"/>
          </a:p>
        </p:txBody>
      </p:sp>
    </p:spTree>
    <p:extLst>
      <p:ext uri="{BB962C8B-B14F-4D97-AF65-F5344CB8AC3E}">
        <p14:creationId xmlns:p14="http://schemas.microsoft.com/office/powerpoint/2010/main" val="65636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7D824-6245-B348-A5B0-B5370BF79EC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2ABB58E-62D4-F24D-A38C-285324E5008E}"/>
              </a:ext>
            </a:extLst>
          </p:cNvPr>
          <p:cNvSpPr>
            <a:spLocks noGrp="1"/>
          </p:cNvSpPr>
          <p:nvPr>
            <p:ph type="dt" sz="half" idx="10"/>
          </p:nvPr>
        </p:nvSpPr>
        <p:spPr/>
        <p:txBody>
          <a:bodyPr/>
          <a:lstStyle/>
          <a:p>
            <a:fld id="{A0251DE2-56DB-F847-BA09-BC648B56C124}" type="datetimeFigureOut">
              <a:rPr lang="en-US" smtClean="0"/>
              <a:t>10/3/2019</a:t>
            </a:fld>
            <a:endParaRPr lang="en-US"/>
          </a:p>
        </p:txBody>
      </p:sp>
      <p:sp>
        <p:nvSpPr>
          <p:cNvPr id="4" name="Footer Placeholder 3">
            <a:extLst>
              <a:ext uri="{FF2B5EF4-FFF2-40B4-BE49-F238E27FC236}">
                <a16:creationId xmlns:a16="http://schemas.microsoft.com/office/drawing/2014/main" id="{272DBBCE-4BF5-884C-9965-5A7D695A1C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F5BCAD-6089-8248-9DAE-BE1FB96D958F}"/>
              </a:ext>
            </a:extLst>
          </p:cNvPr>
          <p:cNvSpPr>
            <a:spLocks noGrp="1"/>
          </p:cNvSpPr>
          <p:nvPr>
            <p:ph type="sldNum" sz="quarter" idx="12"/>
          </p:nvPr>
        </p:nvSpPr>
        <p:spPr/>
        <p:txBody>
          <a:bodyPr/>
          <a:lstStyle/>
          <a:p>
            <a:fld id="{12AC9A90-75F3-0845-810E-D43750B7C663}" type="slidenum">
              <a:rPr lang="en-US" smtClean="0"/>
              <a:t>‹#›</a:t>
            </a:fld>
            <a:endParaRPr lang="en-US"/>
          </a:p>
        </p:txBody>
      </p:sp>
    </p:spTree>
    <p:extLst>
      <p:ext uri="{BB962C8B-B14F-4D97-AF65-F5344CB8AC3E}">
        <p14:creationId xmlns:p14="http://schemas.microsoft.com/office/powerpoint/2010/main" val="263415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5B33A8-B8BA-614A-B5BB-AAFD0CD84DAD}"/>
              </a:ext>
            </a:extLst>
          </p:cNvPr>
          <p:cNvSpPr>
            <a:spLocks noGrp="1"/>
          </p:cNvSpPr>
          <p:nvPr>
            <p:ph type="dt" sz="half" idx="10"/>
          </p:nvPr>
        </p:nvSpPr>
        <p:spPr/>
        <p:txBody>
          <a:bodyPr/>
          <a:lstStyle/>
          <a:p>
            <a:fld id="{A0251DE2-56DB-F847-BA09-BC648B56C124}" type="datetimeFigureOut">
              <a:rPr lang="en-US" smtClean="0"/>
              <a:t>10/3/2019</a:t>
            </a:fld>
            <a:endParaRPr lang="en-US"/>
          </a:p>
        </p:txBody>
      </p:sp>
      <p:sp>
        <p:nvSpPr>
          <p:cNvPr id="3" name="Footer Placeholder 2">
            <a:extLst>
              <a:ext uri="{FF2B5EF4-FFF2-40B4-BE49-F238E27FC236}">
                <a16:creationId xmlns:a16="http://schemas.microsoft.com/office/drawing/2014/main" id="{5C76507A-4D48-B343-9F53-30E134601C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732C6A-7B87-1B4A-B741-295D5A3F7356}"/>
              </a:ext>
            </a:extLst>
          </p:cNvPr>
          <p:cNvSpPr>
            <a:spLocks noGrp="1"/>
          </p:cNvSpPr>
          <p:nvPr>
            <p:ph type="sldNum" sz="quarter" idx="12"/>
          </p:nvPr>
        </p:nvSpPr>
        <p:spPr/>
        <p:txBody>
          <a:bodyPr/>
          <a:lstStyle/>
          <a:p>
            <a:fld id="{12AC9A90-75F3-0845-810E-D43750B7C663}" type="slidenum">
              <a:rPr lang="en-US" smtClean="0"/>
              <a:t>‹#›</a:t>
            </a:fld>
            <a:endParaRPr lang="en-US"/>
          </a:p>
        </p:txBody>
      </p:sp>
    </p:spTree>
    <p:extLst>
      <p:ext uri="{BB962C8B-B14F-4D97-AF65-F5344CB8AC3E}">
        <p14:creationId xmlns:p14="http://schemas.microsoft.com/office/powerpoint/2010/main" val="788020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65096-3B09-0C40-A4EF-BA89D717DAD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D196F19-D296-B849-BEC3-8B55CC9BC9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209F00D-C15E-204C-9CC3-DD2E1A2FD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7D53AF8-5C4D-2340-B936-D79CA12180ED}"/>
              </a:ext>
            </a:extLst>
          </p:cNvPr>
          <p:cNvSpPr>
            <a:spLocks noGrp="1"/>
          </p:cNvSpPr>
          <p:nvPr>
            <p:ph type="dt" sz="half" idx="10"/>
          </p:nvPr>
        </p:nvSpPr>
        <p:spPr/>
        <p:txBody>
          <a:bodyPr/>
          <a:lstStyle/>
          <a:p>
            <a:fld id="{A0251DE2-56DB-F847-BA09-BC648B56C124}" type="datetimeFigureOut">
              <a:rPr lang="en-US" smtClean="0"/>
              <a:t>10/3/2019</a:t>
            </a:fld>
            <a:endParaRPr lang="en-US"/>
          </a:p>
        </p:txBody>
      </p:sp>
      <p:sp>
        <p:nvSpPr>
          <p:cNvPr id="6" name="Footer Placeholder 5">
            <a:extLst>
              <a:ext uri="{FF2B5EF4-FFF2-40B4-BE49-F238E27FC236}">
                <a16:creationId xmlns:a16="http://schemas.microsoft.com/office/drawing/2014/main" id="{DFCFE7F4-EEDA-284B-820D-DFB93286D2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C8832E-4D29-9E43-A14A-558E16D7C1AA}"/>
              </a:ext>
            </a:extLst>
          </p:cNvPr>
          <p:cNvSpPr>
            <a:spLocks noGrp="1"/>
          </p:cNvSpPr>
          <p:nvPr>
            <p:ph type="sldNum" sz="quarter" idx="12"/>
          </p:nvPr>
        </p:nvSpPr>
        <p:spPr/>
        <p:txBody>
          <a:bodyPr/>
          <a:lstStyle/>
          <a:p>
            <a:fld id="{12AC9A90-75F3-0845-810E-D43750B7C663}" type="slidenum">
              <a:rPr lang="en-US" smtClean="0"/>
              <a:t>‹#›</a:t>
            </a:fld>
            <a:endParaRPr lang="en-US"/>
          </a:p>
        </p:txBody>
      </p:sp>
    </p:spTree>
    <p:extLst>
      <p:ext uri="{BB962C8B-B14F-4D97-AF65-F5344CB8AC3E}">
        <p14:creationId xmlns:p14="http://schemas.microsoft.com/office/powerpoint/2010/main" val="299415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97DF-672E-0A42-898E-6C697B2876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C1D3261-B5A8-894A-8620-936BFFD60F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005D2D-73FB-FB48-94CA-4293D5927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9DC75F-5E9D-8E4A-9DBD-18D40587981D}"/>
              </a:ext>
            </a:extLst>
          </p:cNvPr>
          <p:cNvSpPr>
            <a:spLocks noGrp="1"/>
          </p:cNvSpPr>
          <p:nvPr>
            <p:ph type="dt" sz="half" idx="10"/>
          </p:nvPr>
        </p:nvSpPr>
        <p:spPr/>
        <p:txBody>
          <a:bodyPr/>
          <a:lstStyle/>
          <a:p>
            <a:fld id="{A0251DE2-56DB-F847-BA09-BC648B56C124}" type="datetimeFigureOut">
              <a:rPr lang="en-US" smtClean="0"/>
              <a:t>10/3/2019</a:t>
            </a:fld>
            <a:endParaRPr lang="en-US"/>
          </a:p>
        </p:txBody>
      </p:sp>
      <p:sp>
        <p:nvSpPr>
          <p:cNvPr id="6" name="Footer Placeholder 5">
            <a:extLst>
              <a:ext uri="{FF2B5EF4-FFF2-40B4-BE49-F238E27FC236}">
                <a16:creationId xmlns:a16="http://schemas.microsoft.com/office/drawing/2014/main" id="{4181CECB-57EA-DE42-A8A6-8A6B630A8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D9BEB3-3CC6-3742-8610-878CF8B93F19}"/>
              </a:ext>
            </a:extLst>
          </p:cNvPr>
          <p:cNvSpPr>
            <a:spLocks noGrp="1"/>
          </p:cNvSpPr>
          <p:nvPr>
            <p:ph type="sldNum" sz="quarter" idx="12"/>
          </p:nvPr>
        </p:nvSpPr>
        <p:spPr/>
        <p:txBody>
          <a:bodyPr/>
          <a:lstStyle/>
          <a:p>
            <a:fld id="{12AC9A90-75F3-0845-810E-D43750B7C663}" type="slidenum">
              <a:rPr lang="en-US" smtClean="0"/>
              <a:t>‹#›</a:t>
            </a:fld>
            <a:endParaRPr lang="en-US"/>
          </a:p>
        </p:txBody>
      </p:sp>
    </p:spTree>
    <p:extLst>
      <p:ext uri="{BB962C8B-B14F-4D97-AF65-F5344CB8AC3E}">
        <p14:creationId xmlns:p14="http://schemas.microsoft.com/office/powerpoint/2010/main" val="2685339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36BB62-E1BE-BC4B-B736-F3FAF27E1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4F75208-000B-2F4A-9D7C-9A6BF0E4FE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96B10F-6289-AD42-9D52-6E7A2DC26A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51DE2-56DB-F847-BA09-BC648B56C124}" type="datetimeFigureOut">
              <a:rPr lang="en-US" smtClean="0"/>
              <a:t>10/3/2019</a:t>
            </a:fld>
            <a:endParaRPr lang="en-US"/>
          </a:p>
        </p:txBody>
      </p:sp>
      <p:sp>
        <p:nvSpPr>
          <p:cNvPr id="5" name="Footer Placeholder 4">
            <a:extLst>
              <a:ext uri="{FF2B5EF4-FFF2-40B4-BE49-F238E27FC236}">
                <a16:creationId xmlns:a16="http://schemas.microsoft.com/office/drawing/2014/main" id="{314C873C-EED1-7548-9E4B-57ADD4E91A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B4CC61-5AD7-894B-BB0E-6890708E3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C9A90-75F3-0845-810E-D43750B7C663}" type="slidenum">
              <a:rPr lang="en-US" smtClean="0"/>
              <a:t>‹#›</a:t>
            </a:fld>
            <a:endParaRPr lang="en-US"/>
          </a:p>
        </p:txBody>
      </p:sp>
    </p:spTree>
    <p:extLst>
      <p:ext uri="{BB962C8B-B14F-4D97-AF65-F5344CB8AC3E}">
        <p14:creationId xmlns:p14="http://schemas.microsoft.com/office/powerpoint/2010/main" val="3411746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white brick wall&#10;&#10;Description automatically generated">
            <a:extLst>
              <a:ext uri="{FF2B5EF4-FFF2-40B4-BE49-F238E27FC236}">
                <a16:creationId xmlns:a16="http://schemas.microsoft.com/office/drawing/2014/main" id="{9597F02A-02E6-7A47-AFF3-C258895D8D11}"/>
              </a:ext>
            </a:extLst>
          </p:cNvPr>
          <p:cNvPicPr>
            <a:picLocks noChangeAspect="1"/>
          </p:cNvPicPr>
          <p:nvPr/>
        </p:nvPicPr>
        <p:blipFill rotWithShape="1">
          <a:blip r:embed="rId3"/>
          <a:srcRect t="18755" b="18755"/>
          <a:stretch/>
        </p:blipFill>
        <p:spPr>
          <a:xfrm>
            <a:off x="0" y="0"/>
            <a:ext cx="12192000" cy="685800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D3273CB9-1F06-8340-8924-2EAEC40B3F23}"/>
              </a:ext>
            </a:extLst>
          </p:cNvPr>
          <p:cNvPicPr>
            <a:picLocks noChangeAspect="1"/>
          </p:cNvPicPr>
          <p:nvPr/>
        </p:nvPicPr>
        <p:blipFill>
          <a:blip r:embed="rId4"/>
          <a:stretch>
            <a:fillRect/>
          </a:stretch>
        </p:blipFill>
        <p:spPr>
          <a:xfrm>
            <a:off x="694296" y="797116"/>
            <a:ext cx="10853058" cy="5318578"/>
          </a:xfrm>
          <a:prstGeom prst="rect">
            <a:avLst/>
          </a:prstGeom>
        </p:spPr>
      </p:pic>
      <p:pic>
        <p:nvPicPr>
          <p:cNvPr id="7" name="Picture 6" descr="A picture containing drawing, sign, computer&#10;&#10;Description automatically generated">
            <a:extLst>
              <a:ext uri="{FF2B5EF4-FFF2-40B4-BE49-F238E27FC236}">
                <a16:creationId xmlns:a16="http://schemas.microsoft.com/office/drawing/2014/main" id="{1DD428EA-B79A-5745-82E6-4B58893E76D5}"/>
              </a:ext>
            </a:extLst>
          </p:cNvPr>
          <p:cNvPicPr>
            <a:picLocks noChangeAspect="1"/>
          </p:cNvPicPr>
          <p:nvPr/>
        </p:nvPicPr>
        <p:blipFill>
          <a:blip r:embed="rId5"/>
          <a:stretch>
            <a:fillRect/>
          </a:stretch>
        </p:blipFill>
        <p:spPr>
          <a:xfrm>
            <a:off x="1020204" y="-130628"/>
            <a:ext cx="10151591" cy="1625922"/>
          </a:xfrm>
          <a:prstGeom prst="rect">
            <a:avLst/>
          </a:prstGeom>
        </p:spPr>
      </p:pic>
      <p:pic>
        <p:nvPicPr>
          <p:cNvPr id="12" name="Picture 11" descr="A picture containing television, table&#10;&#10;Description automatically generated">
            <a:extLst>
              <a:ext uri="{FF2B5EF4-FFF2-40B4-BE49-F238E27FC236}">
                <a16:creationId xmlns:a16="http://schemas.microsoft.com/office/drawing/2014/main" id="{E16C6A91-E83D-D44A-8C9B-025B4DA5A998}"/>
              </a:ext>
            </a:extLst>
          </p:cNvPr>
          <p:cNvPicPr>
            <a:picLocks noChangeAspect="1"/>
          </p:cNvPicPr>
          <p:nvPr/>
        </p:nvPicPr>
        <p:blipFill>
          <a:blip r:embed="rId6"/>
          <a:stretch>
            <a:fillRect/>
          </a:stretch>
        </p:blipFill>
        <p:spPr>
          <a:xfrm>
            <a:off x="752354" y="5542639"/>
            <a:ext cx="10795000" cy="1562100"/>
          </a:xfrm>
          <a:prstGeom prst="rect">
            <a:avLst/>
          </a:prstGeom>
        </p:spPr>
      </p:pic>
      <p:sp>
        <p:nvSpPr>
          <p:cNvPr id="3" name="Rectangle 2">
            <a:extLst>
              <a:ext uri="{FF2B5EF4-FFF2-40B4-BE49-F238E27FC236}">
                <a16:creationId xmlns:a16="http://schemas.microsoft.com/office/drawing/2014/main" id="{37A7B478-206E-4ADE-A759-4B0DF18C1BD4}"/>
              </a:ext>
            </a:extLst>
          </p:cNvPr>
          <p:cNvSpPr/>
          <p:nvPr/>
        </p:nvSpPr>
        <p:spPr>
          <a:xfrm>
            <a:off x="2083324" y="1512400"/>
            <a:ext cx="7984503" cy="3693319"/>
          </a:xfrm>
          <a:prstGeom prst="rect">
            <a:avLst/>
          </a:prstGeom>
        </p:spPr>
        <p:txBody>
          <a:bodyPr wrap="square">
            <a:spAutoFit/>
          </a:bodyPr>
          <a:lstStyle/>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Smart Moves for Sixth Form College is an interactive and easy to use resource to help build life long resilience skills. </a:t>
            </a:r>
          </a:p>
          <a:p>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Our capacity to cope with the things that life throws up is a key factor in determining our wellbeing and mental health. </a:t>
            </a:r>
          </a:p>
          <a:p>
            <a:r>
              <a:rPr lang="en-GB" dirty="0">
                <a:latin typeface="Open Sans" panose="020B0606030504020204" pitchFamily="34" charset="0"/>
                <a:ea typeface="Open Sans" panose="020B0606030504020204" pitchFamily="34" charset="0"/>
                <a:cs typeface="Open Sans" panose="020B0606030504020204" pitchFamily="34" charset="0"/>
              </a:rPr>
              <a:t> </a:t>
            </a:r>
          </a:p>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Smart Moves are small learnable skills that increase resilience. You can go through the steps in any order and you will have a positive impact on your resilience. </a:t>
            </a:r>
            <a:br>
              <a:rPr lang="en-GB" dirty="0">
                <a:latin typeface="Open Sans" panose="020B0606030504020204" pitchFamily="34" charset="0"/>
                <a:ea typeface="Open Sans" panose="020B0606030504020204" pitchFamily="34" charset="0"/>
                <a:cs typeface="Open Sans" panose="020B0606030504020204" pitchFamily="34" charset="0"/>
              </a:rPr>
            </a:br>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Smart Moves is based on the Resilience Framework, devised by Professor Angie Hart and collaborators at the University of Brighton and </a:t>
            </a:r>
            <a:r>
              <a:rPr lang="en-GB" dirty="0" err="1">
                <a:latin typeface="Open Sans" panose="020B0606030504020204" pitchFamily="34" charset="0"/>
                <a:ea typeface="Open Sans" panose="020B0606030504020204" pitchFamily="34" charset="0"/>
                <a:cs typeface="Open Sans" panose="020B0606030504020204" pitchFamily="34" charset="0"/>
              </a:rPr>
              <a:t>boingboing</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84520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white brick wall&#10;&#10;Description automatically generated">
            <a:extLst>
              <a:ext uri="{FF2B5EF4-FFF2-40B4-BE49-F238E27FC236}">
                <a16:creationId xmlns:a16="http://schemas.microsoft.com/office/drawing/2014/main" id="{9597F02A-02E6-7A47-AFF3-C258895D8D11}"/>
              </a:ext>
            </a:extLst>
          </p:cNvPr>
          <p:cNvPicPr>
            <a:picLocks noChangeAspect="1"/>
          </p:cNvPicPr>
          <p:nvPr/>
        </p:nvPicPr>
        <p:blipFill rotWithShape="1">
          <a:blip r:embed="rId3"/>
          <a:srcRect t="18755" b="18755"/>
          <a:stretch/>
        </p:blipFill>
        <p:spPr>
          <a:xfrm>
            <a:off x="0" y="0"/>
            <a:ext cx="12192000" cy="685800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D3273CB9-1F06-8340-8924-2EAEC40B3F23}"/>
              </a:ext>
            </a:extLst>
          </p:cNvPr>
          <p:cNvPicPr>
            <a:picLocks noChangeAspect="1"/>
          </p:cNvPicPr>
          <p:nvPr/>
        </p:nvPicPr>
        <p:blipFill>
          <a:blip r:embed="rId4"/>
          <a:stretch>
            <a:fillRect/>
          </a:stretch>
        </p:blipFill>
        <p:spPr>
          <a:xfrm>
            <a:off x="219362" y="296246"/>
            <a:ext cx="10853058" cy="6027443"/>
          </a:xfrm>
          <a:prstGeom prst="rect">
            <a:avLst/>
          </a:prstGeom>
        </p:spPr>
      </p:pic>
      <p:pic>
        <p:nvPicPr>
          <p:cNvPr id="12" name="Picture 11" descr="A picture containing television, table&#10;&#10;Description automatically generated">
            <a:extLst>
              <a:ext uri="{FF2B5EF4-FFF2-40B4-BE49-F238E27FC236}">
                <a16:creationId xmlns:a16="http://schemas.microsoft.com/office/drawing/2014/main" id="{E16C6A91-E83D-D44A-8C9B-025B4DA5A998}"/>
              </a:ext>
            </a:extLst>
          </p:cNvPr>
          <p:cNvPicPr>
            <a:picLocks noChangeAspect="1"/>
          </p:cNvPicPr>
          <p:nvPr/>
        </p:nvPicPr>
        <p:blipFill>
          <a:blip r:embed="rId5"/>
          <a:stretch>
            <a:fillRect/>
          </a:stretch>
        </p:blipFill>
        <p:spPr>
          <a:xfrm>
            <a:off x="752354" y="5542639"/>
            <a:ext cx="10795000" cy="1562100"/>
          </a:xfrm>
          <a:prstGeom prst="rect">
            <a:avLst/>
          </a:prstGeom>
        </p:spPr>
      </p:pic>
      <p:pic>
        <p:nvPicPr>
          <p:cNvPr id="6" name="Picture 5">
            <a:extLst>
              <a:ext uri="{FF2B5EF4-FFF2-40B4-BE49-F238E27FC236}">
                <a16:creationId xmlns:a16="http://schemas.microsoft.com/office/drawing/2014/main" id="{1701C1F6-F53A-452E-A3E8-18D630614323}"/>
              </a:ext>
            </a:extLst>
          </p:cNvPr>
          <p:cNvPicPr>
            <a:picLocks noChangeAspect="1"/>
          </p:cNvPicPr>
          <p:nvPr/>
        </p:nvPicPr>
        <p:blipFill rotWithShape="1">
          <a:blip r:embed="rId6" cstate="print"/>
          <a:srcRect b="3750"/>
          <a:stretch/>
        </p:blipFill>
        <p:spPr>
          <a:xfrm>
            <a:off x="2852431" y="963545"/>
            <a:ext cx="5586919" cy="4011883"/>
          </a:xfrm>
          <a:prstGeom prst="rect">
            <a:avLst/>
          </a:prstGeom>
        </p:spPr>
      </p:pic>
    </p:spTree>
    <p:extLst>
      <p:ext uri="{BB962C8B-B14F-4D97-AF65-F5344CB8AC3E}">
        <p14:creationId xmlns:p14="http://schemas.microsoft.com/office/powerpoint/2010/main" val="2498683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white brick wall&#10;&#10;Description automatically generated">
            <a:extLst>
              <a:ext uri="{FF2B5EF4-FFF2-40B4-BE49-F238E27FC236}">
                <a16:creationId xmlns:a16="http://schemas.microsoft.com/office/drawing/2014/main" id="{9597F02A-02E6-7A47-AFF3-C258895D8D11}"/>
              </a:ext>
            </a:extLst>
          </p:cNvPr>
          <p:cNvPicPr>
            <a:picLocks noChangeAspect="1"/>
          </p:cNvPicPr>
          <p:nvPr/>
        </p:nvPicPr>
        <p:blipFill rotWithShape="1">
          <a:blip r:embed="rId3"/>
          <a:srcRect t="18755" b="18755"/>
          <a:stretch/>
        </p:blipFill>
        <p:spPr>
          <a:xfrm>
            <a:off x="0" y="0"/>
            <a:ext cx="12192000" cy="685800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D3273CB9-1F06-8340-8924-2EAEC40B3F23}"/>
              </a:ext>
            </a:extLst>
          </p:cNvPr>
          <p:cNvPicPr>
            <a:picLocks noChangeAspect="1"/>
          </p:cNvPicPr>
          <p:nvPr/>
        </p:nvPicPr>
        <p:blipFill>
          <a:blip r:embed="rId4"/>
          <a:stretch>
            <a:fillRect/>
          </a:stretch>
        </p:blipFill>
        <p:spPr>
          <a:xfrm>
            <a:off x="737836" y="160256"/>
            <a:ext cx="10853058" cy="6022830"/>
          </a:xfrm>
          <a:prstGeom prst="rect">
            <a:avLst/>
          </a:prstGeom>
        </p:spPr>
      </p:pic>
      <p:pic>
        <p:nvPicPr>
          <p:cNvPr id="12" name="Picture 11" descr="A picture containing television, table&#10;&#10;Description automatically generated">
            <a:extLst>
              <a:ext uri="{FF2B5EF4-FFF2-40B4-BE49-F238E27FC236}">
                <a16:creationId xmlns:a16="http://schemas.microsoft.com/office/drawing/2014/main" id="{E16C6A91-E83D-D44A-8C9B-025B4DA5A998}"/>
              </a:ext>
            </a:extLst>
          </p:cNvPr>
          <p:cNvPicPr>
            <a:picLocks noChangeAspect="1"/>
          </p:cNvPicPr>
          <p:nvPr/>
        </p:nvPicPr>
        <p:blipFill>
          <a:blip r:embed="rId5"/>
          <a:stretch>
            <a:fillRect/>
          </a:stretch>
        </p:blipFill>
        <p:spPr>
          <a:xfrm>
            <a:off x="752354" y="5542639"/>
            <a:ext cx="10795000" cy="1562100"/>
          </a:xfrm>
          <a:prstGeom prst="rect">
            <a:avLst/>
          </a:prstGeom>
        </p:spPr>
      </p:pic>
      <p:pic>
        <p:nvPicPr>
          <p:cNvPr id="6" name="Picture 2">
            <a:extLst>
              <a:ext uri="{FF2B5EF4-FFF2-40B4-BE49-F238E27FC236}">
                <a16:creationId xmlns:a16="http://schemas.microsoft.com/office/drawing/2014/main" id="{5C29B129-D760-4199-BF0F-94D8140672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7632" y="2394857"/>
            <a:ext cx="4716736"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24E52522-72DC-4BB3-A874-5E3D44D46BD2}"/>
              </a:ext>
            </a:extLst>
          </p:cNvPr>
          <p:cNvSpPr txBox="1">
            <a:spLocks/>
          </p:cNvSpPr>
          <p:nvPr/>
        </p:nvSpPr>
        <p:spPr>
          <a:xfrm>
            <a:off x="1842941" y="712032"/>
            <a:ext cx="8253167" cy="1325563"/>
          </a:xfrm>
          <a:prstGeom prst="rect">
            <a:avLst/>
          </a:prstGeom>
          <a:solidFill>
            <a:schemeClr val="bg1"/>
          </a:solidFill>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Open Sans" panose="020B0606030504020204" pitchFamily="34" charset="0"/>
                <a:ea typeface="Open Sans" panose="020B0606030504020204" pitchFamily="34" charset="0"/>
                <a:cs typeface="Open Sans" panose="020B0606030504020204" pitchFamily="34" charset="0"/>
              </a:rPr>
              <a:t>What is resilience?</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				Why does it matter?</a:t>
            </a:r>
          </a:p>
        </p:txBody>
      </p:sp>
    </p:spTree>
    <p:extLst>
      <p:ext uri="{BB962C8B-B14F-4D97-AF65-F5344CB8AC3E}">
        <p14:creationId xmlns:p14="http://schemas.microsoft.com/office/powerpoint/2010/main" val="605183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white brick wall&#10;&#10;Description automatically generated">
            <a:extLst>
              <a:ext uri="{FF2B5EF4-FFF2-40B4-BE49-F238E27FC236}">
                <a16:creationId xmlns:a16="http://schemas.microsoft.com/office/drawing/2014/main" id="{9597F02A-02E6-7A47-AFF3-C258895D8D11}"/>
              </a:ext>
            </a:extLst>
          </p:cNvPr>
          <p:cNvPicPr>
            <a:picLocks noChangeAspect="1"/>
          </p:cNvPicPr>
          <p:nvPr/>
        </p:nvPicPr>
        <p:blipFill rotWithShape="1">
          <a:blip r:embed="rId2"/>
          <a:srcRect t="18755" b="18755"/>
          <a:stretch/>
        </p:blipFill>
        <p:spPr>
          <a:xfrm>
            <a:off x="0" y="0"/>
            <a:ext cx="12192000" cy="6858000"/>
          </a:xfrm>
          <a:prstGeom prst="rect">
            <a:avLst/>
          </a:prstGeom>
        </p:spPr>
      </p:pic>
      <p:pic>
        <p:nvPicPr>
          <p:cNvPr id="4" name="Picture 2">
            <a:extLst>
              <a:ext uri="{FF2B5EF4-FFF2-40B4-BE49-F238E27FC236}">
                <a16:creationId xmlns:a16="http://schemas.microsoft.com/office/drawing/2014/main" id="{1B1DB30B-1D63-4ACC-A51E-A1FB3F866718}"/>
              </a:ext>
            </a:extLst>
          </p:cNvPr>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1999502" y="123501"/>
            <a:ext cx="7965950" cy="6734499"/>
          </a:xfrm>
          <a:prstGeom prst="rect">
            <a:avLst/>
          </a:prstGeom>
          <a:noFill/>
          <a:ln w="9525">
            <a:noFill/>
            <a:miter lim="800000"/>
            <a:headEnd/>
            <a:tailEnd/>
          </a:ln>
        </p:spPr>
      </p:pic>
    </p:spTree>
    <p:extLst>
      <p:ext uri="{BB962C8B-B14F-4D97-AF65-F5344CB8AC3E}">
        <p14:creationId xmlns:p14="http://schemas.microsoft.com/office/powerpoint/2010/main" val="10564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white brick wall&#10;&#10;Description automatically generated">
            <a:extLst>
              <a:ext uri="{FF2B5EF4-FFF2-40B4-BE49-F238E27FC236}">
                <a16:creationId xmlns:a16="http://schemas.microsoft.com/office/drawing/2014/main" id="{9597F02A-02E6-7A47-AFF3-C258895D8D11}"/>
              </a:ext>
            </a:extLst>
          </p:cNvPr>
          <p:cNvPicPr>
            <a:picLocks noChangeAspect="1"/>
          </p:cNvPicPr>
          <p:nvPr/>
        </p:nvPicPr>
        <p:blipFill rotWithShape="1">
          <a:blip r:embed="rId3"/>
          <a:srcRect t="18755" b="18755"/>
          <a:stretch/>
        </p:blipFill>
        <p:spPr>
          <a:xfrm>
            <a:off x="0" y="0"/>
            <a:ext cx="12192000" cy="6858000"/>
          </a:xfrm>
          <a:prstGeom prst="rect">
            <a:avLst/>
          </a:prstGeom>
        </p:spPr>
      </p:pic>
      <p:pic>
        <p:nvPicPr>
          <p:cNvPr id="8" name="Content Placeholder 5" descr="A screenshot of a cell phone&#10;&#10;Description automatically generated">
            <a:extLst>
              <a:ext uri="{FF2B5EF4-FFF2-40B4-BE49-F238E27FC236}">
                <a16:creationId xmlns:a16="http://schemas.microsoft.com/office/drawing/2014/main" id="{DB4C6A03-82BF-4E2F-BFEB-E50541468B84}"/>
              </a:ext>
            </a:extLst>
          </p:cNvPr>
          <p:cNvPicPr>
            <a:picLocks noChangeAspect="1"/>
          </p:cNvPicPr>
          <p:nvPr/>
        </p:nvPicPr>
        <p:blipFill>
          <a:blip r:embed="rId4"/>
          <a:stretch>
            <a:fillRect/>
          </a:stretch>
        </p:blipFill>
        <p:spPr>
          <a:xfrm>
            <a:off x="3401437" y="282351"/>
            <a:ext cx="5389125" cy="6293297"/>
          </a:xfrm>
          <a:prstGeom prst="rect">
            <a:avLst/>
          </a:prstGeom>
        </p:spPr>
      </p:pic>
    </p:spTree>
    <p:extLst>
      <p:ext uri="{BB962C8B-B14F-4D97-AF65-F5344CB8AC3E}">
        <p14:creationId xmlns:p14="http://schemas.microsoft.com/office/powerpoint/2010/main" val="295802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white brick wall&#10;&#10;Description automatically generated">
            <a:extLst>
              <a:ext uri="{FF2B5EF4-FFF2-40B4-BE49-F238E27FC236}">
                <a16:creationId xmlns:a16="http://schemas.microsoft.com/office/drawing/2014/main" id="{9597F02A-02E6-7A47-AFF3-C258895D8D11}"/>
              </a:ext>
            </a:extLst>
          </p:cNvPr>
          <p:cNvPicPr>
            <a:picLocks noChangeAspect="1"/>
          </p:cNvPicPr>
          <p:nvPr/>
        </p:nvPicPr>
        <p:blipFill rotWithShape="1">
          <a:blip r:embed="rId2"/>
          <a:srcRect t="18755" b="18755"/>
          <a:stretch/>
        </p:blipFill>
        <p:spPr>
          <a:xfrm>
            <a:off x="0" y="0"/>
            <a:ext cx="12192000" cy="685800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D3273CB9-1F06-8340-8924-2EAEC40B3F23}"/>
              </a:ext>
            </a:extLst>
          </p:cNvPr>
          <p:cNvPicPr>
            <a:picLocks noChangeAspect="1"/>
          </p:cNvPicPr>
          <p:nvPr/>
        </p:nvPicPr>
        <p:blipFill>
          <a:blip r:embed="rId3"/>
          <a:stretch>
            <a:fillRect/>
          </a:stretch>
        </p:blipFill>
        <p:spPr>
          <a:xfrm>
            <a:off x="737836" y="864508"/>
            <a:ext cx="10853058" cy="5318578"/>
          </a:xfrm>
          <a:prstGeom prst="rect">
            <a:avLst/>
          </a:prstGeom>
        </p:spPr>
      </p:pic>
      <p:pic>
        <p:nvPicPr>
          <p:cNvPr id="7" name="Picture 6" descr="A picture containing drawing, sign, computer&#10;&#10;Description automatically generated">
            <a:extLst>
              <a:ext uri="{FF2B5EF4-FFF2-40B4-BE49-F238E27FC236}">
                <a16:creationId xmlns:a16="http://schemas.microsoft.com/office/drawing/2014/main" id="{1DD428EA-B79A-5745-82E6-4B58893E76D5}"/>
              </a:ext>
            </a:extLst>
          </p:cNvPr>
          <p:cNvPicPr>
            <a:picLocks noChangeAspect="1"/>
          </p:cNvPicPr>
          <p:nvPr/>
        </p:nvPicPr>
        <p:blipFill>
          <a:blip r:embed="rId4"/>
          <a:stretch>
            <a:fillRect/>
          </a:stretch>
        </p:blipFill>
        <p:spPr>
          <a:xfrm>
            <a:off x="1020204" y="-130628"/>
            <a:ext cx="10151591" cy="1625922"/>
          </a:xfrm>
          <a:prstGeom prst="rect">
            <a:avLst/>
          </a:prstGeom>
        </p:spPr>
      </p:pic>
      <p:pic>
        <p:nvPicPr>
          <p:cNvPr id="12" name="Picture 11" descr="A picture containing television, table&#10;&#10;Description automatically generated">
            <a:extLst>
              <a:ext uri="{FF2B5EF4-FFF2-40B4-BE49-F238E27FC236}">
                <a16:creationId xmlns:a16="http://schemas.microsoft.com/office/drawing/2014/main" id="{E16C6A91-E83D-D44A-8C9B-025B4DA5A998}"/>
              </a:ext>
            </a:extLst>
          </p:cNvPr>
          <p:cNvPicPr>
            <a:picLocks noChangeAspect="1"/>
          </p:cNvPicPr>
          <p:nvPr/>
        </p:nvPicPr>
        <p:blipFill>
          <a:blip r:embed="rId5"/>
          <a:stretch>
            <a:fillRect/>
          </a:stretch>
        </p:blipFill>
        <p:spPr>
          <a:xfrm>
            <a:off x="752354" y="5542639"/>
            <a:ext cx="10795000" cy="1562100"/>
          </a:xfrm>
          <a:prstGeom prst="rect">
            <a:avLst/>
          </a:prstGeom>
        </p:spPr>
      </p:pic>
      <p:sp>
        <p:nvSpPr>
          <p:cNvPr id="6" name="Rectangle 5">
            <a:extLst>
              <a:ext uri="{FF2B5EF4-FFF2-40B4-BE49-F238E27FC236}">
                <a16:creationId xmlns:a16="http://schemas.microsoft.com/office/drawing/2014/main" id="{96B3394F-98BF-48FE-A592-761A41C64397}"/>
              </a:ext>
            </a:extLst>
          </p:cNvPr>
          <p:cNvSpPr/>
          <p:nvPr/>
        </p:nvSpPr>
        <p:spPr>
          <a:xfrm>
            <a:off x="2324874" y="2226775"/>
            <a:ext cx="7649959" cy="2308324"/>
          </a:xfrm>
          <a:prstGeom prst="rect">
            <a:avLst/>
          </a:prstGeom>
        </p:spPr>
        <p:txBody>
          <a:bodyPr wrap="square">
            <a:spAutoFit/>
          </a:bodyPr>
          <a:lstStyle/>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What strikes you about the Framework?</a:t>
            </a:r>
            <a:br>
              <a:rPr lang="en-GB" dirty="0">
                <a:latin typeface="Open Sans" panose="020B0606030504020204" pitchFamily="34" charset="0"/>
                <a:ea typeface="Open Sans" panose="020B0606030504020204" pitchFamily="34" charset="0"/>
                <a:cs typeface="Open Sans" panose="020B0606030504020204" pitchFamily="34" charset="0"/>
              </a:rPr>
            </a:br>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What areas of the Framework do you find most useful?</a:t>
            </a:r>
            <a:br>
              <a:rPr lang="en-GB" dirty="0">
                <a:latin typeface="Open Sans" panose="020B0606030504020204" pitchFamily="34" charset="0"/>
                <a:ea typeface="Open Sans" panose="020B0606030504020204" pitchFamily="34" charset="0"/>
                <a:cs typeface="Open Sans" panose="020B0606030504020204" pitchFamily="34" charset="0"/>
              </a:rPr>
            </a:br>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Which parts of the framework are already used as a college and which areas need more focus?</a:t>
            </a:r>
          </a:p>
          <a:p>
            <a:pPr algn="ctr"/>
            <a:endParaRPr lang="en-GB" b="1" dirty="0">
              <a:latin typeface="Open Sans" panose="020B0606030504020204" pitchFamily="34" charset="0"/>
              <a:ea typeface="Open Sans" panose="020B0606030504020204" pitchFamily="34" charset="0"/>
              <a:cs typeface="Open Sans" panose="020B0606030504020204" pitchFamily="34" charset="0"/>
            </a:endParaRPr>
          </a:p>
          <a:p>
            <a:r>
              <a:rPr lang="en-GB" dirty="0">
                <a:solidFill>
                  <a:srgbClr val="000000"/>
                </a:solidFill>
                <a:latin typeface="Arial" panose="020B0604020202020204" pitchFamily="34" charset="0"/>
              </a:rPr>
              <a:t> </a:t>
            </a:r>
            <a:endParaRPr lang="en-GB" dirty="0">
              <a:solidFill>
                <a:srgbClr val="555555"/>
              </a:solidFill>
              <a:latin typeface="Calibri" panose="020F0502020204030204" pitchFamily="34" charset="0"/>
            </a:endParaRPr>
          </a:p>
        </p:txBody>
      </p:sp>
    </p:spTree>
    <p:extLst>
      <p:ext uri="{BB962C8B-B14F-4D97-AF65-F5344CB8AC3E}">
        <p14:creationId xmlns:p14="http://schemas.microsoft.com/office/powerpoint/2010/main" val="567180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white brick wall&#10;&#10;Description automatically generated">
            <a:extLst>
              <a:ext uri="{FF2B5EF4-FFF2-40B4-BE49-F238E27FC236}">
                <a16:creationId xmlns:a16="http://schemas.microsoft.com/office/drawing/2014/main" id="{9597F02A-02E6-7A47-AFF3-C258895D8D11}"/>
              </a:ext>
            </a:extLst>
          </p:cNvPr>
          <p:cNvPicPr>
            <a:picLocks noChangeAspect="1"/>
          </p:cNvPicPr>
          <p:nvPr/>
        </p:nvPicPr>
        <p:blipFill rotWithShape="1">
          <a:blip r:embed="rId2"/>
          <a:srcRect t="18755" b="18755"/>
          <a:stretch/>
        </p:blipFill>
        <p:spPr>
          <a:xfrm>
            <a:off x="0" y="0"/>
            <a:ext cx="12192000" cy="685800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D3273CB9-1F06-8340-8924-2EAEC40B3F23}"/>
              </a:ext>
            </a:extLst>
          </p:cNvPr>
          <p:cNvPicPr>
            <a:picLocks noChangeAspect="1"/>
          </p:cNvPicPr>
          <p:nvPr/>
        </p:nvPicPr>
        <p:blipFill>
          <a:blip r:embed="rId3"/>
          <a:stretch>
            <a:fillRect/>
          </a:stretch>
        </p:blipFill>
        <p:spPr>
          <a:xfrm>
            <a:off x="832104" y="1005111"/>
            <a:ext cx="10853058" cy="5318578"/>
          </a:xfrm>
          <a:prstGeom prst="rect">
            <a:avLst/>
          </a:prstGeom>
        </p:spPr>
      </p:pic>
      <p:pic>
        <p:nvPicPr>
          <p:cNvPr id="7" name="Picture 6" descr="A picture containing drawing, sign, computer&#10;&#10;Description automatically generated">
            <a:extLst>
              <a:ext uri="{FF2B5EF4-FFF2-40B4-BE49-F238E27FC236}">
                <a16:creationId xmlns:a16="http://schemas.microsoft.com/office/drawing/2014/main" id="{1DD428EA-B79A-5745-82E6-4B58893E76D5}"/>
              </a:ext>
            </a:extLst>
          </p:cNvPr>
          <p:cNvPicPr>
            <a:picLocks noChangeAspect="1"/>
          </p:cNvPicPr>
          <p:nvPr/>
        </p:nvPicPr>
        <p:blipFill>
          <a:blip r:embed="rId4"/>
          <a:stretch>
            <a:fillRect/>
          </a:stretch>
        </p:blipFill>
        <p:spPr>
          <a:xfrm>
            <a:off x="1020204" y="-130628"/>
            <a:ext cx="10151591" cy="1625922"/>
          </a:xfrm>
          <a:prstGeom prst="rect">
            <a:avLst/>
          </a:prstGeom>
        </p:spPr>
      </p:pic>
      <p:pic>
        <p:nvPicPr>
          <p:cNvPr id="12" name="Picture 11" descr="A picture containing television, table&#10;&#10;Description automatically generated">
            <a:extLst>
              <a:ext uri="{FF2B5EF4-FFF2-40B4-BE49-F238E27FC236}">
                <a16:creationId xmlns:a16="http://schemas.microsoft.com/office/drawing/2014/main" id="{E16C6A91-E83D-D44A-8C9B-025B4DA5A998}"/>
              </a:ext>
            </a:extLst>
          </p:cNvPr>
          <p:cNvPicPr>
            <a:picLocks noChangeAspect="1"/>
          </p:cNvPicPr>
          <p:nvPr/>
        </p:nvPicPr>
        <p:blipFill>
          <a:blip r:embed="rId5"/>
          <a:stretch>
            <a:fillRect/>
          </a:stretch>
        </p:blipFill>
        <p:spPr>
          <a:xfrm>
            <a:off x="752354" y="5542639"/>
            <a:ext cx="10795000" cy="1562100"/>
          </a:xfrm>
          <a:prstGeom prst="rect">
            <a:avLst/>
          </a:prstGeom>
        </p:spPr>
      </p:pic>
      <p:sp>
        <p:nvSpPr>
          <p:cNvPr id="8" name="Content Placeholder 7">
            <a:extLst>
              <a:ext uri="{FF2B5EF4-FFF2-40B4-BE49-F238E27FC236}">
                <a16:creationId xmlns:a16="http://schemas.microsoft.com/office/drawing/2014/main" id="{D0A1377B-6400-4462-9F2F-5B4A7BCE0830}"/>
              </a:ext>
            </a:extLst>
          </p:cNvPr>
          <p:cNvSpPr>
            <a:spLocks noGrp="1"/>
          </p:cNvSpPr>
          <p:nvPr>
            <p:ph idx="1"/>
          </p:nvPr>
        </p:nvSpPr>
        <p:spPr>
          <a:xfrm>
            <a:off x="2215299" y="1825625"/>
            <a:ext cx="8578392" cy="4351338"/>
          </a:xfrm>
        </p:spPr>
        <p:txBody>
          <a:bodyPr>
            <a:normAutofit/>
          </a:bodyPr>
          <a:lstStyle/>
          <a:p>
            <a:r>
              <a:rPr lang="en-GB" sz="1900" dirty="0">
                <a:solidFill>
                  <a:srgbClr val="000000"/>
                </a:solidFill>
                <a:latin typeface="Open Sans" panose="020B0606030504020204" pitchFamily="34" charset="0"/>
                <a:ea typeface="Open Sans" panose="020B0606030504020204" pitchFamily="34" charset="0"/>
                <a:cs typeface="Open Sans" panose="020B0606030504020204" pitchFamily="34" charset="0"/>
              </a:rPr>
              <a:t>Smart Moves can be used for group sessions or individual. </a:t>
            </a:r>
          </a:p>
          <a:p>
            <a:r>
              <a:rPr lang="en-GB" sz="1900" dirty="0">
                <a:solidFill>
                  <a:srgbClr val="000000"/>
                </a:solidFill>
                <a:latin typeface="Open Sans" panose="020B0606030504020204" pitchFamily="34" charset="0"/>
                <a:ea typeface="Open Sans" panose="020B0606030504020204" pitchFamily="34" charset="0"/>
                <a:cs typeface="Open Sans" panose="020B0606030504020204" pitchFamily="34" charset="0"/>
              </a:rPr>
              <a:t>Staff have many conversations with young people that aim to support them with resilience building – Smart Moves provides a common approach.</a:t>
            </a:r>
          </a:p>
          <a:p>
            <a:r>
              <a:rPr lang="en-GB" sz="1900" dirty="0">
                <a:solidFill>
                  <a:srgbClr val="000000"/>
                </a:solidFill>
                <a:latin typeface="Open Sans" panose="020B0606030504020204" pitchFamily="34" charset="0"/>
                <a:ea typeface="Open Sans" panose="020B0606030504020204" pitchFamily="34" charset="0"/>
                <a:cs typeface="Open Sans" panose="020B0606030504020204" pitchFamily="34" charset="0"/>
              </a:rPr>
              <a:t>Being responsive with the right support can be challenging. </a:t>
            </a:r>
          </a:p>
          <a:p>
            <a:r>
              <a:rPr lang="en-GB" sz="1900" dirty="0">
                <a:solidFill>
                  <a:srgbClr val="000000"/>
                </a:solidFill>
                <a:latin typeface="Open Sans" panose="020B0606030504020204" pitchFamily="34" charset="0"/>
                <a:ea typeface="Open Sans" panose="020B0606030504020204" pitchFamily="34" charset="0"/>
                <a:cs typeface="Open Sans" panose="020B0606030504020204" pitchFamily="34" charset="0"/>
              </a:rPr>
              <a:t>Staff often feel overwhelmed with the need. </a:t>
            </a:r>
          </a:p>
          <a:p>
            <a:r>
              <a:rPr lang="en-GB" sz="1900" dirty="0">
                <a:solidFill>
                  <a:srgbClr val="000000"/>
                </a:solidFill>
                <a:latin typeface="Open Sans" panose="020B0606030504020204" pitchFamily="34" charset="0"/>
                <a:ea typeface="Open Sans" panose="020B0606030504020204" pitchFamily="34" charset="0"/>
                <a:cs typeface="Open Sans" panose="020B0606030504020204" pitchFamily="34" charset="0"/>
              </a:rPr>
              <a:t>Smart Moves is a toolkit that can be used to support students to navigate both individual and universal challenges. </a:t>
            </a:r>
            <a:br>
              <a:rPr lang="en-GB" sz="1900" dirty="0">
                <a:solidFill>
                  <a:srgbClr val="555555"/>
                </a:solidFill>
                <a:latin typeface="Open Sans" panose="020B0606030504020204" pitchFamily="34" charset="0"/>
                <a:ea typeface="Open Sans" panose="020B0606030504020204" pitchFamily="34" charset="0"/>
                <a:cs typeface="Open Sans" panose="020B0606030504020204" pitchFamily="34" charset="0"/>
              </a:rPr>
            </a:br>
            <a:endParaRPr lang="en-GB" sz="1900" dirty="0">
              <a:solidFill>
                <a:srgbClr val="555555"/>
              </a:solidFill>
              <a:latin typeface="Open Sans" panose="020B0606030504020204" pitchFamily="34" charset="0"/>
              <a:ea typeface="Open Sans" panose="020B0606030504020204" pitchFamily="34" charset="0"/>
              <a:cs typeface="Open Sans" panose="020B0606030504020204" pitchFamily="34" charset="0"/>
            </a:endParaRPr>
          </a:p>
          <a:p>
            <a:pPr marL="0" indent="0" algn="r">
              <a:buNone/>
            </a:pPr>
            <a:br>
              <a:rPr lang="en-GB" sz="1900"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GB" sz="1900" dirty="0">
                <a:solidFill>
                  <a:srgbClr val="000000"/>
                </a:solidFill>
                <a:latin typeface="Open Sans" panose="020B0606030504020204" pitchFamily="34" charset="0"/>
                <a:ea typeface="Open Sans" panose="020B0606030504020204" pitchFamily="34" charset="0"/>
                <a:cs typeface="Open Sans" panose="020B0606030504020204" pitchFamily="34" charset="0"/>
              </a:rPr>
              <a:t> “learning life long resilience skills that </a:t>
            </a:r>
            <a:br>
              <a:rPr lang="en-GB" sz="1900"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GB" sz="1900" dirty="0">
                <a:solidFill>
                  <a:srgbClr val="000000"/>
                </a:solidFill>
                <a:latin typeface="Open Sans" panose="020B0606030504020204" pitchFamily="34" charset="0"/>
                <a:ea typeface="Open Sans" panose="020B0606030504020204" pitchFamily="34" charset="0"/>
                <a:cs typeface="Open Sans" panose="020B0606030504020204" pitchFamily="34" charset="0"/>
              </a:rPr>
              <a:t>can be applied in many different situations.” </a:t>
            </a:r>
            <a:endParaRPr lang="en-GB" sz="1900" dirty="0">
              <a:solidFill>
                <a:srgbClr val="555555"/>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Tree>
    <p:extLst>
      <p:ext uri="{BB962C8B-B14F-4D97-AF65-F5344CB8AC3E}">
        <p14:creationId xmlns:p14="http://schemas.microsoft.com/office/powerpoint/2010/main" val="2914137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white brick wall&#10;&#10;Description automatically generated">
            <a:extLst>
              <a:ext uri="{FF2B5EF4-FFF2-40B4-BE49-F238E27FC236}">
                <a16:creationId xmlns:a16="http://schemas.microsoft.com/office/drawing/2014/main" id="{9597F02A-02E6-7A47-AFF3-C258895D8D11}"/>
              </a:ext>
            </a:extLst>
          </p:cNvPr>
          <p:cNvPicPr>
            <a:picLocks noChangeAspect="1"/>
          </p:cNvPicPr>
          <p:nvPr/>
        </p:nvPicPr>
        <p:blipFill rotWithShape="1">
          <a:blip r:embed="rId2"/>
          <a:srcRect t="18755" b="18755"/>
          <a:stretch/>
        </p:blipFill>
        <p:spPr>
          <a:xfrm>
            <a:off x="0" y="0"/>
            <a:ext cx="12192000" cy="685800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D3273CB9-1F06-8340-8924-2EAEC40B3F23}"/>
              </a:ext>
            </a:extLst>
          </p:cNvPr>
          <p:cNvPicPr>
            <a:picLocks noChangeAspect="1"/>
          </p:cNvPicPr>
          <p:nvPr/>
        </p:nvPicPr>
        <p:blipFill>
          <a:blip r:embed="rId3"/>
          <a:stretch>
            <a:fillRect/>
          </a:stretch>
        </p:blipFill>
        <p:spPr>
          <a:xfrm>
            <a:off x="737836" y="864508"/>
            <a:ext cx="10853058" cy="5318578"/>
          </a:xfrm>
          <a:prstGeom prst="rect">
            <a:avLst/>
          </a:prstGeom>
        </p:spPr>
      </p:pic>
      <p:pic>
        <p:nvPicPr>
          <p:cNvPr id="7" name="Picture 6" descr="A picture containing drawing, sign, computer&#10;&#10;Description automatically generated">
            <a:extLst>
              <a:ext uri="{FF2B5EF4-FFF2-40B4-BE49-F238E27FC236}">
                <a16:creationId xmlns:a16="http://schemas.microsoft.com/office/drawing/2014/main" id="{1DD428EA-B79A-5745-82E6-4B58893E76D5}"/>
              </a:ext>
            </a:extLst>
          </p:cNvPr>
          <p:cNvPicPr>
            <a:picLocks noChangeAspect="1"/>
          </p:cNvPicPr>
          <p:nvPr/>
        </p:nvPicPr>
        <p:blipFill>
          <a:blip r:embed="rId4"/>
          <a:stretch>
            <a:fillRect/>
          </a:stretch>
        </p:blipFill>
        <p:spPr>
          <a:xfrm>
            <a:off x="1020204" y="-130628"/>
            <a:ext cx="10151591" cy="1625922"/>
          </a:xfrm>
          <a:prstGeom prst="rect">
            <a:avLst/>
          </a:prstGeom>
        </p:spPr>
      </p:pic>
      <p:pic>
        <p:nvPicPr>
          <p:cNvPr id="12" name="Picture 11" descr="A picture containing television, table&#10;&#10;Description automatically generated">
            <a:extLst>
              <a:ext uri="{FF2B5EF4-FFF2-40B4-BE49-F238E27FC236}">
                <a16:creationId xmlns:a16="http://schemas.microsoft.com/office/drawing/2014/main" id="{E16C6A91-E83D-D44A-8C9B-025B4DA5A998}"/>
              </a:ext>
            </a:extLst>
          </p:cNvPr>
          <p:cNvPicPr>
            <a:picLocks noChangeAspect="1"/>
          </p:cNvPicPr>
          <p:nvPr/>
        </p:nvPicPr>
        <p:blipFill>
          <a:blip r:embed="rId5"/>
          <a:stretch>
            <a:fillRect/>
          </a:stretch>
        </p:blipFill>
        <p:spPr>
          <a:xfrm>
            <a:off x="752354" y="5542639"/>
            <a:ext cx="10795000" cy="1562100"/>
          </a:xfrm>
          <a:prstGeom prst="rect">
            <a:avLst/>
          </a:prstGeom>
        </p:spPr>
      </p:pic>
      <p:sp>
        <p:nvSpPr>
          <p:cNvPr id="6" name="Rectangle 5">
            <a:extLst>
              <a:ext uri="{FF2B5EF4-FFF2-40B4-BE49-F238E27FC236}">
                <a16:creationId xmlns:a16="http://schemas.microsoft.com/office/drawing/2014/main" id="{96B3394F-98BF-48FE-A592-761A41C64397}"/>
              </a:ext>
            </a:extLst>
          </p:cNvPr>
          <p:cNvSpPr/>
          <p:nvPr/>
        </p:nvSpPr>
        <p:spPr>
          <a:xfrm>
            <a:off x="2417868" y="1512400"/>
            <a:ext cx="7649959" cy="3416320"/>
          </a:xfrm>
          <a:prstGeom prst="rect">
            <a:avLst/>
          </a:prstGeom>
        </p:spPr>
        <p:txBody>
          <a:bodyPr wrap="square">
            <a:spAutoFit/>
          </a:bodyPr>
          <a:lstStyle/>
          <a:p>
            <a:pPr marL="285750" indent="-285750">
              <a:buFont typeface="Arial" panose="020B0604020202020204" pitchFamily="34" charset="0"/>
              <a:buChar char="•"/>
            </a:pPr>
            <a:r>
              <a:rPr lang="en-US" dirty="0">
                <a:latin typeface="Open Sans" pitchFamily="34" charset="0"/>
                <a:ea typeface="Open Sans" pitchFamily="34" charset="0"/>
                <a:cs typeface="Open Sans" pitchFamily="34" charset="0"/>
              </a:rPr>
              <a:t>Activities can be done as a group or as individuals</a:t>
            </a:r>
            <a:br>
              <a:rPr lang="en-US" dirty="0">
                <a:latin typeface="Open Sans" pitchFamily="34" charset="0"/>
                <a:ea typeface="Open Sans" pitchFamily="34" charset="0"/>
                <a:cs typeface="Open Sans" pitchFamily="34" charset="0"/>
              </a:rPr>
            </a:br>
            <a:endParaRPr lang="en-US" dirty="0">
              <a:latin typeface="Open Sans" pitchFamily="34" charset="0"/>
              <a:ea typeface="Open Sans" pitchFamily="34" charset="0"/>
              <a:cs typeface="Open Sans" pitchFamily="34" charset="0"/>
            </a:endParaRPr>
          </a:p>
          <a:p>
            <a:pPr marL="285750" indent="-285750">
              <a:buFont typeface="Arial" panose="020B0604020202020204" pitchFamily="34" charset="0"/>
              <a:buChar char="•"/>
            </a:pPr>
            <a:r>
              <a:rPr lang="en-US" dirty="0">
                <a:latin typeface="Open Sans" pitchFamily="34" charset="0"/>
                <a:ea typeface="Open Sans" pitchFamily="34" charset="0"/>
                <a:cs typeface="Open Sans" pitchFamily="34" charset="0"/>
              </a:rPr>
              <a:t>Use Smart Questions - ‘a</a:t>
            </a:r>
            <a:r>
              <a:rPr lang="x-none" dirty="0">
                <a:latin typeface="Open Sans" pitchFamily="34" charset="0"/>
                <a:ea typeface="Open Sans" pitchFamily="34" charset="0"/>
                <a:cs typeface="Open Sans" pitchFamily="34" charset="0"/>
              </a:rPr>
              <a:t>sk</a:t>
            </a:r>
            <a:r>
              <a:rPr lang="en-US" dirty="0">
                <a:latin typeface="Open Sans" pitchFamily="34" charset="0"/>
                <a:ea typeface="Open Sans" pitchFamily="34" charset="0"/>
                <a:cs typeface="Open Sans" pitchFamily="34" charset="0"/>
              </a:rPr>
              <a:t>’</a:t>
            </a:r>
            <a:r>
              <a:rPr lang="x-none" dirty="0">
                <a:latin typeface="Open Sans" pitchFamily="34" charset="0"/>
                <a:ea typeface="Open Sans" pitchFamily="34" charset="0"/>
                <a:cs typeface="Open Sans" pitchFamily="34" charset="0"/>
              </a:rPr>
              <a:t> rather then 'tell‘</a:t>
            </a:r>
            <a:r>
              <a:rPr lang="en-GB" dirty="0">
                <a:latin typeface="Open Sans" pitchFamily="34" charset="0"/>
                <a:ea typeface="Open Sans" pitchFamily="34" charset="0"/>
                <a:cs typeface="Open Sans" pitchFamily="34" charset="0"/>
              </a:rPr>
              <a:t> and work with what students come up with. </a:t>
            </a:r>
            <a:endParaRPr lang="en-US" dirty="0">
              <a:latin typeface="Open Sans" pitchFamily="34" charset="0"/>
              <a:ea typeface="Open Sans" pitchFamily="34" charset="0"/>
              <a:cs typeface="Open Sans" pitchFamily="34" charset="0"/>
            </a:endParaRPr>
          </a:p>
          <a:p>
            <a:pPr marL="285750" indent="-285750">
              <a:buFont typeface="Arial" panose="020B0604020202020204" pitchFamily="34" charset="0"/>
              <a:buChar char="•"/>
            </a:pPr>
            <a:endParaRPr lang="x-none" dirty="0">
              <a:latin typeface="Open Sans" pitchFamily="34" charset="0"/>
              <a:ea typeface="Open Sans" pitchFamily="34" charset="0"/>
              <a:cs typeface="Open Sans" pitchFamily="34" charset="0"/>
            </a:endParaRPr>
          </a:p>
          <a:p>
            <a:pPr marL="285750" indent="-285750">
              <a:buFont typeface="Arial" panose="020B0604020202020204" pitchFamily="34" charset="0"/>
              <a:buChar char="•"/>
            </a:pPr>
            <a:r>
              <a:rPr lang="en-US" dirty="0">
                <a:latin typeface="Open Sans" pitchFamily="34" charset="0"/>
                <a:ea typeface="Open Sans" pitchFamily="34" charset="0"/>
                <a:cs typeface="Open Sans" pitchFamily="34" charset="0"/>
              </a:rPr>
              <a:t>Not a lesson – non-</a:t>
            </a:r>
            <a:r>
              <a:rPr lang="en-US" dirty="0" err="1">
                <a:latin typeface="Open Sans" pitchFamily="34" charset="0"/>
                <a:ea typeface="Open Sans" pitchFamily="34" charset="0"/>
                <a:cs typeface="Open Sans" pitchFamily="34" charset="0"/>
              </a:rPr>
              <a:t>didatic</a:t>
            </a:r>
            <a:endParaRPr lang="en-US" dirty="0">
              <a:latin typeface="Open Sans" pitchFamily="34" charset="0"/>
              <a:ea typeface="Open Sans" pitchFamily="34" charset="0"/>
              <a:cs typeface="Open Sans" pitchFamily="34" charset="0"/>
            </a:endParaRPr>
          </a:p>
          <a:p>
            <a:pPr marL="285750" indent="-285750">
              <a:buFont typeface="Arial" panose="020B0604020202020204" pitchFamily="34" charset="0"/>
              <a:buChar char="•"/>
            </a:pPr>
            <a:endParaRPr lang="en-US" dirty="0">
              <a:latin typeface="Open Sans" pitchFamily="34" charset="0"/>
              <a:ea typeface="Open Sans" pitchFamily="34" charset="0"/>
              <a:cs typeface="Open Sans" pitchFamily="34" charset="0"/>
            </a:endParaRPr>
          </a:p>
          <a:p>
            <a:pPr marL="285750" indent="-285750">
              <a:buFont typeface="Arial" panose="020B0604020202020204" pitchFamily="34" charset="0"/>
              <a:buChar char="•"/>
            </a:pPr>
            <a:r>
              <a:rPr lang="x-none" dirty="0">
                <a:latin typeface="Open Sans" pitchFamily="34" charset="0"/>
                <a:ea typeface="Open Sans" pitchFamily="34" charset="0"/>
                <a:cs typeface="Open Sans" pitchFamily="34" charset="0"/>
              </a:rPr>
              <a:t>Roll with resistance and focus on what they can change</a:t>
            </a:r>
            <a:endParaRPr lang="en-US" dirty="0">
              <a:latin typeface="Open Sans" pitchFamily="34" charset="0"/>
              <a:ea typeface="Open Sans" pitchFamily="34" charset="0"/>
              <a:cs typeface="Open Sans" pitchFamily="34" charset="0"/>
            </a:endParaRPr>
          </a:p>
          <a:p>
            <a:endParaRPr lang="en-US" dirty="0">
              <a:latin typeface="Open Sans" pitchFamily="34" charset="0"/>
              <a:ea typeface="Open Sans" pitchFamily="34" charset="0"/>
              <a:cs typeface="Open Sans" pitchFamily="34" charset="0"/>
            </a:endParaRPr>
          </a:p>
          <a:p>
            <a:pPr marL="285750" indent="-285750">
              <a:buFont typeface="Arial" panose="020B0604020202020204" pitchFamily="34" charset="0"/>
              <a:buChar char="•"/>
            </a:pPr>
            <a:r>
              <a:rPr lang="en-US" dirty="0">
                <a:latin typeface="Open Sans" pitchFamily="34" charset="0"/>
                <a:ea typeface="Open Sans" pitchFamily="34" charset="0"/>
                <a:cs typeface="Open Sans" pitchFamily="34" charset="0"/>
              </a:rPr>
              <a:t>It is normal for things to go wrong</a:t>
            </a:r>
            <a:br>
              <a:rPr lang="en-GB" dirty="0">
                <a:latin typeface="Open Sans" pitchFamily="34" charset="0"/>
                <a:ea typeface="Open Sans" pitchFamily="34" charset="0"/>
                <a:cs typeface="Open Sans" pitchFamily="34" charset="0"/>
              </a:rPr>
            </a:br>
            <a:endParaRPr lang="en-GB" dirty="0">
              <a:latin typeface="Open Sans" pitchFamily="34" charset="0"/>
              <a:ea typeface="Open Sans" pitchFamily="34" charset="0"/>
              <a:cs typeface="Open Sans" pitchFamily="34" charset="0"/>
            </a:endParaRPr>
          </a:p>
          <a:p>
            <a:pPr marL="285750" indent="-285750">
              <a:buFont typeface="Arial" panose="020B0604020202020204" pitchFamily="34" charset="0"/>
              <a:buChar char="•"/>
            </a:pPr>
            <a:r>
              <a:rPr lang="en-GB" dirty="0">
                <a:latin typeface="Open Sans" pitchFamily="34" charset="0"/>
                <a:ea typeface="Open Sans" pitchFamily="34" charset="0"/>
                <a:cs typeface="Open Sans" pitchFamily="34" charset="0"/>
              </a:rPr>
              <a:t>Keep asking ‘What is another Smart Move’ that you could try?</a:t>
            </a:r>
            <a:endParaRPr lang="x-none" dirty="0">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1591444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white brick wall&#10;&#10;Description automatically generated">
            <a:extLst>
              <a:ext uri="{FF2B5EF4-FFF2-40B4-BE49-F238E27FC236}">
                <a16:creationId xmlns:a16="http://schemas.microsoft.com/office/drawing/2014/main" id="{9597F02A-02E6-7A47-AFF3-C258895D8D11}"/>
              </a:ext>
            </a:extLst>
          </p:cNvPr>
          <p:cNvPicPr>
            <a:picLocks noChangeAspect="1"/>
          </p:cNvPicPr>
          <p:nvPr/>
        </p:nvPicPr>
        <p:blipFill rotWithShape="1">
          <a:blip r:embed="rId2"/>
          <a:srcRect t="18755" b="18755"/>
          <a:stretch/>
        </p:blipFill>
        <p:spPr>
          <a:xfrm>
            <a:off x="0" y="0"/>
            <a:ext cx="12192000" cy="685800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D3273CB9-1F06-8340-8924-2EAEC40B3F23}"/>
              </a:ext>
            </a:extLst>
          </p:cNvPr>
          <p:cNvPicPr>
            <a:picLocks noChangeAspect="1"/>
          </p:cNvPicPr>
          <p:nvPr/>
        </p:nvPicPr>
        <p:blipFill>
          <a:blip r:embed="rId3"/>
          <a:stretch>
            <a:fillRect/>
          </a:stretch>
        </p:blipFill>
        <p:spPr>
          <a:xfrm>
            <a:off x="737836" y="262647"/>
            <a:ext cx="10853058" cy="5920439"/>
          </a:xfrm>
          <a:prstGeom prst="rect">
            <a:avLst/>
          </a:prstGeom>
        </p:spPr>
      </p:pic>
      <p:pic>
        <p:nvPicPr>
          <p:cNvPr id="12" name="Picture 11" descr="A picture containing television, table&#10;&#10;Description automatically generated">
            <a:extLst>
              <a:ext uri="{FF2B5EF4-FFF2-40B4-BE49-F238E27FC236}">
                <a16:creationId xmlns:a16="http://schemas.microsoft.com/office/drawing/2014/main" id="{E16C6A91-E83D-D44A-8C9B-025B4DA5A998}"/>
              </a:ext>
            </a:extLst>
          </p:cNvPr>
          <p:cNvPicPr>
            <a:picLocks noChangeAspect="1"/>
          </p:cNvPicPr>
          <p:nvPr/>
        </p:nvPicPr>
        <p:blipFill>
          <a:blip r:embed="rId4"/>
          <a:stretch>
            <a:fillRect/>
          </a:stretch>
        </p:blipFill>
        <p:spPr>
          <a:xfrm>
            <a:off x="752354" y="5542639"/>
            <a:ext cx="10795000" cy="1562100"/>
          </a:xfrm>
          <a:prstGeom prst="rect">
            <a:avLst/>
          </a:prstGeom>
        </p:spPr>
      </p:pic>
      <p:sp>
        <p:nvSpPr>
          <p:cNvPr id="2" name="Rectangle 1">
            <a:extLst>
              <a:ext uri="{FF2B5EF4-FFF2-40B4-BE49-F238E27FC236}">
                <a16:creationId xmlns:a16="http://schemas.microsoft.com/office/drawing/2014/main" id="{66031471-E44D-4E71-8876-1861EF0E7AEA}"/>
              </a:ext>
            </a:extLst>
          </p:cNvPr>
          <p:cNvSpPr/>
          <p:nvPr/>
        </p:nvSpPr>
        <p:spPr>
          <a:xfrm>
            <a:off x="4680137" y="1016403"/>
            <a:ext cx="6297105" cy="3970318"/>
          </a:xfrm>
          <a:prstGeom prst="rect">
            <a:avLst/>
          </a:prstGeom>
        </p:spPr>
        <p:txBody>
          <a:bodyPr wrap="square">
            <a:spAutoFit/>
          </a:bodyPr>
          <a:lstStyle/>
          <a:p>
            <a:r>
              <a:rPr lang="x-none" b="1" dirty="0">
                <a:latin typeface="Open Sans" pitchFamily="34" charset="0"/>
                <a:ea typeface="Open Sans" pitchFamily="34" charset="0"/>
                <a:cs typeface="Open Sans" pitchFamily="34" charset="0"/>
              </a:rPr>
              <a:t> </a:t>
            </a:r>
            <a:r>
              <a:rPr lang="x-none" dirty="0">
                <a:latin typeface="Open Sans" pitchFamily="34" charset="0"/>
                <a:ea typeface="Open Sans" pitchFamily="34" charset="0"/>
                <a:cs typeface="Open Sans" pitchFamily="34" charset="0"/>
              </a:rPr>
              <a:t> </a:t>
            </a:r>
            <a:br>
              <a:rPr lang="x-none" dirty="0">
                <a:latin typeface="Open Sans" pitchFamily="34" charset="0"/>
                <a:ea typeface="Open Sans" pitchFamily="34" charset="0"/>
                <a:cs typeface="Open Sans" pitchFamily="34" charset="0"/>
              </a:rPr>
            </a:br>
            <a:r>
              <a:rPr lang="en-GB" b="1" dirty="0">
                <a:latin typeface="Open Sans" pitchFamily="34" charset="0"/>
                <a:ea typeface="Open Sans" pitchFamily="34" charset="0"/>
                <a:cs typeface="Open Sans" pitchFamily="34" charset="0"/>
              </a:rPr>
              <a:t>ACCEPTING - </a:t>
            </a:r>
            <a:r>
              <a:rPr lang="en-US" dirty="0">
                <a:solidFill>
                  <a:srgbClr val="000000"/>
                </a:solidFill>
                <a:latin typeface="Open Sans" pitchFamily="34" charset="0"/>
                <a:ea typeface="Open Sans" pitchFamily="34" charset="0"/>
                <a:cs typeface="Open Sans" pitchFamily="34" charset="0"/>
              </a:rPr>
              <a:t>Start where they are. </a:t>
            </a:r>
            <a:br>
              <a:rPr lang="en-US" dirty="0">
                <a:solidFill>
                  <a:srgbClr val="000000"/>
                </a:solidFill>
                <a:latin typeface="Open Sans" pitchFamily="34" charset="0"/>
                <a:ea typeface="Open Sans" pitchFamily="34" charset="0"/>
                <a:cs typeface="Open Sans" pitchFamily="34" charset="0"/>
              </a:rPr>
            </a:br>
            <a:r>
              <a:rPr lang="x-none" dirty="0">
                <a:latin typeface="Open Sans" pitchFamily="34" charset="0"/>
                <a:ea typeface="Open Sans" pitchFamily="34" charset="0"/>
                <a:cs typeface="Open Sans" pitchFamily="34" charset="0"/>
              </a:rPr>
              <a:t>Concentrate on what can happen rather than </a:t>
            </a:r>
            <a:br>
              <a:rPr lang="en-GB" dirty="0">
                <a:latin typeface="Open Sans" pitchFamily="34" charset="0"/>
                <a:ea typeface="Open Sans" pitchFamily="34" charset="0"/>
                <a:cs typeface="Open Sans" pitchFamily="34" charset="0"/>
              </a:rPr>
            </a:br>
            <a:r>
              <a:rPr lang="x-none" dirty="0">
                <a:latin typeface="Open Sans" pitchFamily="34" charset="0"/>
                <a:ea typeface="Open Sans" pitchFamily="34" charset="0"/>
                <a:cs typeface="Open Sans" pitchFamily="34" charset="0"/>
              </a:rPr>
              <a:t>getting caught up in what is not working. </a:t>
            </a:r>
          </a:p>
          <a:p>
            <a:endParaRPr lang="x-none" dirty="0">
              <a:latin typeface="Open Sans" pitchFamily="34" charset="0"/>
              <a:ea typeface="Open Sans" pitchFamily="34" charset="0"/>
              <a:cs typeface="Open Sans" pitchFamily="34" charset="0"/>
            </a:endParaRPr>
          </a:p>
          <a:p>
            <a:r>
              <a:rPr lang="x-none" b="1" dirty="0">
                <a:latin typeface="Open Sans" pitchFamily="34" charset="0"/>
                <a:ea typeface="Open Sans" pitchFamily="34" charset="0"/>
                <a:cs typeface="Open Sans" pitchFamily="34" charset="0"/>
              </a:rPr>
              <a:t>CONSERVING </a:t>
            </a:r>
            <a:r>
              <a:rPr lang="en-GB" b="1" dirty="0">
                <a:latin typeface="Open Sans" pitchFamily="34" charset="0"/>
                <a:ea typeface="Open Sans" pitchFamily="34" charset="0"/>
                <a:cs typeface="Open Sans" pitchFamily="34" charset="0"/>
              </a:rPr>
              <a:t>- </a:t>
            </a:r>
            <a:r>
              <a:rPr lang="x-none" dirty="0">
                <a:solidFill>
                  <a:srgbClr val="000000"/>
                </a:solidFill>
                <a:latin typeface="Open Sans" pitchFamily="34" charset="0"/>
                <a:ea typeface="Open Sans" pitchFamily="34" charset="0"/>
                <a:cs typeface="Open Sans" pitchFamily="34" charset="0"/>
              </a:rPr>
              <a:t>Notic</a:t>
            </a:r>
            <a:r>
              <a:rPr lang="en-GB" dirty="0">
                <a:solidFill>
                  <a:srgbClr val="000000"/>
                </a:solidFill>
                <a:latin typeface="Open Sans" pitchFamily="34" charset="0"/>
                <a:ea typeface="Open Sans" pitchFamily="34" charset="0"/>
                <a:cs typeface="Open Sans" pitchFamily="34" charset="0"/>
              </a:rPr>
              <a:t>e</a:t>
            </a:r>
            <a:r>
              <a:rPr lang="x-none" dirty="0">
                <a:solidFill>
                  <a:srgbClr val="000000"/>
                </a:solidFill>
                <a:latin typeface="Open Sans" pitchFamily="34" charset="0"/>
                <a:ea typeface="Open Sans" pitchFamily="34" charset="0"/>
                <a:cs typeface="Open Sans" pitchFamily="34" charset="0"/>
              </a:rPr>
              <a:t> the</a:t>
            </a:r>
            <a:r>
              <a:rPr lang="x-none" dirty="0">
                <a:latin typeface="Open Sans" pitchFamily="34" charset="0"/>
                <a:ea typeface="Open Sans" pitchFamily="34" charset="0"/>
                <a:cs typeface="Open Sans" pitchFamily="34" charset="0"/>
              </a:rPr>
              <a:t> good things happening in pupils lives and build on what is already in place for them. </a:t>
            </a:r>
          </a:p>
          <a:p>
            <a:endParaRPr lang="x-none" dirty="0">
              <a:latin typeface="Open Sans" pitchFamily="34" charset="0"/>
              <a:ea typeface="Open Sans" pitchFamily="34" charset="0"/>
              <a:cs typeface="Open Sans" pitchFamily="34" charset="0"/>
            </a:endParaRPr>
          </a:p>
          <a:p>
            <a:r>
              <a:rPr lang="x-none" b="1" dirty="0">
                <a:latin typeface="Open Sans" pitchFamily="34" charset="0"/>
                <a:ea typeface="Open Sans" pitchFamily="34" charset="0"/>
                <a:cs typeface="Open Sans" pitchFamily="34" charset="0"/>
              </a:rPr>
              <a:t>COMMITMENT </a:t>
            </a:r>
            <a:r>
              <a:rPr lang="en-GB" b="1" dirty="0">
                <a:latin typeface="Open Sans" pitchFamily="34" charset="0"/>
                <a:ea typeface="Open Sans" pitchFamily="34" charset="0"/>
                <a:cs typeface="Open Sans" pitchFamily="34" charset="0"/>
              </a:rPr>
              <a:t>- </a:t>
            </a:r>
            <a:r>
              <a:rPr lang="x-none" dirty="0">
                <a:latin typeface="Open Sans" pitchFamily="34" charset="0"/>
                <a:ea typeface="Open Sans" pitchFamily="34" charset="0"/>
                <a:cs typeface="Open Sans" pitchFamily="34" charset="0"/>
              </a:rPr>
              <a:t>Promoting resilience is rarely a quick fix. Being committed.</a:t>
            </a:r>
          </a:p>
          <a:p>
            <a:endParaRPr lang="x-none" dirty="0">
              <a:latin typeface="Open Sans" pitchFamily="34" charset="0"/>
              <a:ea typeface="Open Sans" pitchFamily="34" charset="0"/>
              <a:cs typeface="Open Sans" pitchFamily="34" charset="0"/>
            </a:endParaRPr>
          </a:p>
          <a:p>
            <a:r>
              <a:rPr lang="x-none" b="1" dirty="0">
                <a:latin typeface="Open Sans" pitchFamily="34" charset="0"/>
                <a:ea typeface="Open Sans" pitchFamily="34" charset="0"/>
                <a:cs typeface="Open Sans" pitchFamily="34" charset="0"/>
              </a:rPr>
              <a:t>ENLISTING </a:t>
            </a:r>
            <a:r>
              <a:rPr lang="en-GB" b="1" dirty="0">
                <a:latin typeface="Open Sans" pitchFamily="34" charset="0"/>
                <a:ea typeface="Open Sans" pitchFamily="34" charset="0"/>
                <a:cs typeface="Open Sans" pitchFamily="34" charset="0"/>
              </a:rPr>
              <a:t>- </a:t>
            </a:r>
            <a:r>
              <a:rPr lang="x-none" dirty="0">
                <a:solidFill>
                  <a:srgbClr val="000000"/>
                </a:solidFill>
                <a:latin typeface="Open Sans" pitchFamily="34" charset="0"/>
                <a:ea typeface="Open Sans" pitchFamily="34" charset="0"/>
                <a:cs typeface="Open Sans" pitchFamily="34" charset="0"/>
              </a:rPr>
              <a:t>Enlist others expertise and resources</a:t>
            </a:r>
            <a:r>
              <a:rPr lang="en-US" dirty="0">
                <a:solidFill>
                  <a:srgbClr val="000000"/>
                </a:solidFill>
                <a:latin typeface="Open Sans" pitchFamily="34" charset="0"/>
                <a:ea typeface="Open Sans" pitchFamily="34" charset="0"/>
                <a:cs typeface="Open Sans" pitchFamily="34" charset="0"/>
              </a:rPr>
              <a:t>.</a:t>
            </a:r>
            <a:r>
              <a:rPr lang="x-none" dirty="0">
                <a:solidFill>
                  <a:srgbClr val="000000"/>
                </a:solidFill>
                <a:latin typeface="Open Sans" pitchFamily="34" charset="0"/>
                <a:ea typeface="Open Sans" pitchFamily="34" charset="0"/>
                <a:cs typeface="Open Sans" pitchFamily="34" charset="0"/>
              </a:rPr>
              <a:t> </a:t>
            </a:r>
            <a:endParaRPr lang="en-US" dirty="0">
              <a:solidFill>
                <a:srgbClr val="000000"/>
              </a:solidFill>
              <a:latin typeface="Open Sans" pitchFamily="34" charset="0"/>
              <a:ea typeface="Open Sans" pitchFamily="34" charset="0"/>
              <a:cs typeface="Open Sans" pitchFamily="34" charset="0"/>
            </a:endParaRPr>
          </a:p>
          <a:p>
            <a:r>
              <a:rPr lang="x-none" dirty="0">
                <a:solidFill>
                  <a:srgbClr val="000000"/>
                </a:solidFill>
                <a:latin typeface="Open Sans" pitchFamily="34" charset="0"/>
                <a:ea typeface="Open Sans" pitchFamily="34" charset="0"/>
                <a:cs typeface="Open Sans" pitchFamily="34" charset="0"/>
              </a:rPr>
              <a:t>Who</a:t>
            </a:r>
            <a:r>
              <a:rPr lang="x-none" dirty="0">
                <a:latin typeface="Open Sans" pitchFamily="34" charset="0"/>
                <a:ea typeface="Open Sans" pitchFamily="34" charset="0"/>
                <a:cs typeface="Open Sans" pitchFamily="34" charset="0"/>
              </a:rPr>
              <a:t> else can you enlist to support the young people?</a:t>
            </a:r>
            <a:endParaRPr lang="en-US" dirty="0"/>
          </a:p>
        </p:txBody>
      </p:sp>
      <p:sp>
        <p:nvSpPr>
          <p:cNvPr id="3" name="Rectangle 2">
            <a:extLst>
              <a:ext uri="{FF2B5EF4-FFF2-40B4-BE49-F238E27FC236}">
                <a16:creationId xmlns:a16="http://schemas.microsoft.com/office/drawing/2014/main" id="{65B4B9F8-6D48-4021-9646-D12C6660AF47}"/>
              </a:ext>
            </a:extLst>
          </p:cNvPr>
          <p:cNvSpPr/>
          <p:nvPr/>
        </p:nvSpPr>
        <p:spPr>
          <a:xfrm>
            <a:off x="1857319" y="1494811"/>
            <a:ext cx="2058577" cy="1631216"/>
          </a:xfrm>
          <a:prstGeom prst="rect">
            <a:avLst/>
          </a:prstGeom>
        </p:spPr>
        <p:txBody>
          <a:bodyPr wrap="none">
            <a:spAutoFit/>
          </a:bodyPr>
          <a:lstStyle/>
          <a:p>
            <a:br>
              <a:rPr lang="en-GB" sz="2800" b="1" dirty="0">
                <a:solidFill>
                  <a:srgbClr val="002060"/>
                </a:solidFill>
                <a:latin typeface="Open Sans" pitchFamily="34" charset="0"/>
                <a:ea typeface="Open Sans" pitchFamily="34" charset="0"/>
                <a:cs typeface="Open Sans" pitchFamily="34" charset="0"/>
              </a:rPr>
            </a:br>
            <a:r>
              <a:rPr lang="en-GB" sz="2400" dirty="0">
                <a:latin typeface="Open Sans" pitchFamily="34" charset="0"/>
                <a:ea typeface="Open Sans" pitchFamily="34" charset="0"/>
                <a:cs typeface="Open Sans" pitchFamily="34" charset="0"/>
              </a:rPr>
              <a:t>Approaches </a:t>
            </a:r>
          </a:p>
          <a:p>
            <a:r>
              <a:rPr lang="en-GB" sz="2400" dirty="0">
                <a:latin typeface="Open Sans" pitchFamily="34" charset="0"/>
                <a:ea typeface="Open Sans" pitchFamily="34" charset="0"/>
                <a:cs typeface="Open Sans" pitchFamily="34" charset="0"/>
              </a:rPr>
              <a:t>that support </a:t>
            </a:r>
          </a:p>
          <a:p>
            <a:r>
              <a:rPr lang="en-GB" sz="2400" dirty="0">
                <a:latin typeface="Open Sans" pitchFamily="34" charset="0"/>
                <a:ea typeface="Open Sans" pitchFamily="34" charset="0"/>
                <a:cs typeface="Open Sans" pitchFamily="34" charset="0"/>
              </a:rPr>
              <a:t>Resilience</a:t>
            </a:r>
            <a:endParaRPr lang="en-GB" sz="2400" dirty="0"/>
          </a:p>
        </p:txBody>
      </p:sp>
      <p:pic>
        <p:nvPicPr>
          <p:cNvPr id="10" name="Picture 2">
            <a:extLst>
              <a:ext uri="{FF2B5EF4-FFF2-40B4-BE49-F238E27FC236}">
                <a16:creationId xmlns:a16="http://schemas.microsoft.com/office/drawing/2014/main" id="{00306C6F-959A-4C71-89C3-154FC79830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4980" y="3429000"/>
            <a:ext cx="267623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758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3DCE89AFDB424F82BFF5DED6FF9E02" ma:contentTypeVersion="11" ma:contentTypeDescription="Create a new document." ma:contentTypeScope="" ma:versionID="593123017ed03fd7e9bd98ae56d432c3">
  <xsd:schema xmlns:xsd="http://www.w3.org/2001/XMLSchema" xmlns:xs="http://www.w3.org/2001/XMLSchema" xmlns:p="http://schemas.microsoft.com/office/2006/metadata/properties" xmlns:ns3="2e17ccde-481c-42df-a194-3ab52dfb5eaa" xmlns:ns4="7d302aa6-a6cc-4128-8b22-aabba84b1249" targetNamespace="http://schemas.microsoft.com/office/2006/metadata/properties" ma:root="true" ma:fieldsID="c184eb79bd74c2d49e90ab0c58464f44" ns3:_="" ns4:_="">
    <xsd:import namespace="2e17ccde-481c-42df-a194-3ab52dfb5eaa"/>
    <xsd:import namespace="7d302aa6-a6cc-4128-8b22-aabba84b124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7ccde-481c-42df-a194-3ab52dfb5ea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302aa6-a6cc-4128-8b22-aabba84b124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86A352-FB3B-44F5-8374-45664E27E9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7ccde-481c-42df-a194-3ab52dfb5eaa"/>
    <ds:schemaRef ds:uri="7d302aa6-a6cc-4128-8b22-aabba84b12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DAA6F0-C45A-4EE3-A0DB-3E47D6891D7D}">
  <ds:schemaRefs>
    <ds:schemaRef ds:uri="http://schemas.microsoft.com/sharepoint/v3/contenttype/forms"/>
  </ds:schemaRefs>
</ds:datastoreItem>
</file>

<file path=customXml/itemProps3.xml><?xml version="1.0" encoding="utf-8"?>
<ds:datastoreItem xmlns:ds="http://schemas.openxmlformats.org/officeDocument/2006/customXml" ds:itemID="{10052E98-0D5C-4A6F-B3C6-6E86D7A4377F}">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7d302aa6-a6cc-4128-8b22-aabba84b1249"/>
    <ds:schemaRef ds:uri="2e17ccde-481c-42df-a194-3ab52dfb5ea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1102</TotalTime>
  <Words>457</Words>
  <Application>Microsoft Office PowerPoint</Application>
  <PresentationFormat>Widescreen</PresentationFormat>
  <Paragraphs>63</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Lukas Winter</dc:creator>
  <cp:lastModifiedBy>Jo Brill</cp:lastModifiedBy>
  <cp:revision>11</cp:revision>
  <dcterms:created xsi:type="dcterms:W3CDTF">2019-10-01T23:52:05Z</dcterms:created>
  <dcterms:modified xsi:type="dcterms:W3CDTF">2019-10-03T08:46:46Z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0x010100663DCE89AFDB424F82BFF5DED6FF9E02</vt:lpwstr>
  </property>
</Properties>
</file>